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5143500" cx="9144000"/>
  <p:notesSz cx="6858000" cy="9144000"/>
  <p:embeddedFontLst>
    <p:embeddedFont>
      <p:font typeface="Robot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de8137f1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de8137f1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d3152b019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d3152b019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382fa3c3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382fa3c3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3672bb4c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3672bb4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d3672bb4c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d3672bb4c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d3672bb4c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d3672bb4c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cde8137f17_0_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cde8137f17_0_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de8137f17_0_1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de8137f17_0_1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382fa3c3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382fa3c3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382fa3c3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d382fa3c3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cde8137f17_0_1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cde8137f17_0_1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de8137f17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de8137f17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cde8137f17_0_2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de8137f17_0_2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Nos han realizado una carga de datos en un bucket desde CAF, en AWS S3, para empezar a tratar los datos.</a:t>
            </a:r>
            <a:endParaRPr/>
          </a:p>
          <a:p>
            <a:pPr indent="0" lvl="0" marL="0" rtl="0" algn="l">
              <a:lnSpc>
                <a:spcPct val="115000"/>
              </a:lnSpc>
              <a:spcBef>
                <a:spcPts val="1200"/>
              </a:spcBef>
              <a:spcAft>
                <a:spcPts val="0"/>
              </a:spcAft>
              <a:buClr>
                <a:schemeClr val="dk1"/>
              </a:buClr>
              <a:buSzPts val="1100"/>
              <a:buFont typeface="Arial"/>
              <a:buNone/>
            </a:pPr>
            <a:r>
              <a:rPr lang="es"/>
              <a:t>Hemos realizado una exploración previa para empezar a definir en Notebooks el ETL.</a:t>
            </a:r>
            <a:endParaRPr/>
          </a:p>
          <a:p>
            <a:pPr indent="0" lvl="0" marL="0" rtl="0" algn="l">
              <a:lnSpc>
                <a:spcPct val="115000"/>
              </a:lnSpc>
              <a:spcBef>
                <a:spcPts val="1200"/>
              </a:spcBef>
              <a:spcAft>
                <a:spcPts val="0"/>
              </a:spcAft>
              <a:buClr>
                <a:schemeClr val="dk1"/>
              </a:buClr>
              <a:buSzPts val="1100"/>
              <a:buFont typeface="Arial"/>
              <a:buNone/>
            </a:pPr>
            <a:r>
              <a:rPr lang="es"/>
              <a:t>Al ser nuestra primera toma de contacto con AWS hemos realizado un análisis previo de las herramientas disponibles, sus posibilidades de uso y sus costes.</a:t>
            </a:r>
            <a:endParaRPr/>
          </a:p>
          <a:p>
            <a:pPr indent="0" lvl="0" marL="0" rtl="0" algn="l">
              <a:lnSpc>
                <a:spcPct val="115000"/>
              </a:lnSpc>
              <a:spcBef>
                <a:spcPts val="1200"/>
              </a:spcBef>
              <a:spcAft>
                <a:spcPts val="0"/>
              </a:spcAft>
              <a:buClr>
                <a:schemeClr val="dk1"/>
              </a:buClr>
              <a:buSzPts val="1100"/>
              <a:buFont typeface="Arial"/>
              <a:buNone/>
            </a:pPr>
            <a:r>
              <a:rPr lang="es"/>
              <a:t>Para el Datalake, hemos optado por S3 manteniéndolo en este servicio entre otros.</a:t>
            </a:r>
            <a:endParaRPr/>
          </a:p>
          <a:p>
            <a:pPr indent="0" lvl="0" marL="0" rtl="0" algn="l">
              <a:lnSpc>
                <a:spcPct val="115000"/>
              </a:lnSpc>
              <a:spcBef>
                <a:spcPts val="1200"/>
              </a:spcBef>
              <a:spcAft>
                <a:spcPts val="0"/>
              </a:spcAft>
              <a:buClr>
                <a:schemeClr val="dk1"/>
              </a:buClr>
              <a:buSzPts val="1100"/>
              <a:buFont typeface="Arial"/>
              <a:buNone/>
            </a:pPr>
            <a:r>
              <a:rPr lang="es"/>
              <a:t>La preparación y transformación de los datos inicialmente lo planteamos en AWS Glue, aunque al no ser expertos en Spark y existir incompatibilidades con las librerías que han generado en el equipo dada la imagen y las librerías cargadas de base por el servicio, descartamos esta opción parcialmente. Nos hemos quedado con el servicio de AWS Data Catalog que se apoya en AWS Athena para servir una base de datos suficiente para los datos y el tratamiento de los mismos que disponíamos. Además, conecta de manera eficiente con servicios como Tableau.</a:t>
            </a:r>
            <a:endParaRPr/>
          </a:p>
          <a:p>
            <a:pPr indent="0" lvl="0" marL="0" rtl="0" algn="l">
              <a:lnSpc>
                <a:spcPct val="115000"/>
              </a:lnSpc>
              <a:spcBef>
                <a:spcPts val="1200"/>
              </a:spcBef>
              <a:spcAft>
                <a:spcPts val="0"/>
              </a:spcAft>
              <a:buClr>
                <a:schemeClr val="dk1"/>
              </a:buClr>
              <a:buSzPts val="1100"/>
              <a:buFont typeface="Arial"/>
              <a:buNone/>
            </a:pPr>
            <a:r>
              <a:rPr lang="es"/>
              <a:t>Como alternativa hemos intentado utilizar AWS Lambda para ejecutar el proceso ETL con las librerías disponibles en Git que el equipo ha generado. No hemos conseguido usarlas en esta primera versión de la infraestructura Cloud.</a:t>
            </a:r>
            <a:endParaRPr/>
          </a:p>
          <a:p>
            <a:pPr indent="0" lvl="0" marL="0" rtl="0" algn="l">
              <a:lnSpc>
                <a:spcPct val="115000"/>
              </a:lnSpc>
              <a:spcBef>
                <a:spcPts val="1200"/>
              </a:spcBef>
              <a:spcAft>
                <a:spcPts val="0"/>
              </a:spcAft>
              <a:buClr>
                <a:schemeClr val="dk1"/>
              </a:buClr>
              <a:buSzPts val="1100"/>
              <a:buFont typeface="Arial"/>
              <a:buNone/>
            </a:pPr>
            <a:r>
              <a:rPr lang="es"/>
              <a:t>Hemos explorado las posibilidades de guardado de datos para el DataWarehouse con RDS y Redshift descartándolas por costes elevados sin que suponga una ventaja adicional usarlas.</a:t>
            </a:r>
            <a:endParaRPr/>
          </a:p>
          <a:p>
            <a:pPr indent="0" lvl="0" marL="0" rtl="0" algn="l">
              <a:lnSpc>
                <a:spcPct val="115000"/>
              </a:lnSpc>
              <a:spcBef>
                <a:spcPts val="1200"/>
              </a:spcBef>
              <a:spcAft>
                <a:spcPts val="0"/>
              </a:spcAft>
              <a:buClr>
                <a:schemeClr val="dk1"/>
              </a:buClr>
              <a:buSzPts val="1100"/>
              <a:buFont typeface="Arial"/>
              <a:buNone/>
            </a:pPr>
            <a:r>
              <a:rPr lang="es"/>
              <a:t>También hemos considerado la opción de usar SageMaker, al menos para el proceso ETL, para futuras versiones, pudiendo comparar los modelos resultantes de AWS con los nuestros.</a:t>
            </a:r>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de8137f17_0_1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de8137f17_0_1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Nos han realizado una carga de datos en un bucket desde CAF, en AWS S3, para empezar a tratar los datos.</a:t>
            </a:r>
            <a:endParaRPr/>
          </a:p>
          <a:p>
            <a:pPr indent="0" lvl="0" marL="0" rtl="0" algn="l">
              <a:lnSpc>
                <a:spcPct val="115000"/>
              </a:lnSpc>
              <a:spcBef>
                <a:spcPts val="1200"/>
              </a:spcBef>
              <a:spcAft>
                <a:spcPts val="0"/>
              </a:spcAft>
              <a:buClr>
                <a:schemeClr val="dk1"/>
              </a:buClr>
              <a:buSzPts val="1100"/>
              <a:buFont typeface="Arial"/>
              <a:buNone/>
            </a:pPr>
            <a:r>
              <a:rPr lang="es"/>
              <a:t>Hemos realizado una exploración previa para empezar a definir en Notebooks el ETL.</a:t>
            </a:r>
            <a:endParaRPr/>
          </a:p>
          <a:p>
            <a:pPr indent="0" lvl="0" marL="0" rtl="0" algn="l">
              <a:lnSpc>
                <a:spcPct val="115000"/>
              </a:lnSpc>
              <a:spcBef>
                <a:spcPts val="1200"/>
              </a:spcBef>
              <a:spcAft>
                <a:spcPts val="0"/>
              </a:spcAft>
              <a:buClr>
                <a:schemeClr val="dk1"/>
              </a:buClr>
              <a:buSzPts val="1100"/>
              <a:buFont typeface="Arial"/>
              <a:buNone/>
            </a:pPr>
            <a:r>
              <a:rPr lang="es"/>
              <a:t>Al ser nuestra primera toma de contacto con AWS hemos realizado un análisis previo de las herramientas disponibles, sus posibilidades de uso y sus costes.</a:t>
            </a:r>
            <a:endParaRPr/>
          </a:p>
          <a:p>
            <a:pPr indent="0" lvl="0" marL="0" rtl="0" algn="l">
              <a:lnSpc>
                <a:spcPct val="115000"/>
              </a:lnSpc>
              <a:spcBef>
                <a:spcPts val="1200"/>
              </a:spcBef>
              <a:spcAft>
                <a:spcPts val="0"/>
              </a:spcAft>
              <a:buClr>
                <a:schemeClr val="dk1"/>
              </a:buClr>
              <a:buSzPts val="1100"/>
              <a:buFont typeface="Arial"/>
              <a:buNone/>
            </a:pPr>
            <a:r>
              <a:rPr lang="es"/>
              <a:t>Para el Datalake, hemos optado por S3 manteniéndolo en este servicio entre otros.</a:t>
            </a:r>
            <a:endParaRPr/>
          </a:p>
          <a:p>
            <a:pPr indent="0" lvl="0" marL="0" rtl="0" algn="l">
              <a:lnSpc>
                <a:spcPct val="115000"/>
              </a:lnSpc>
              <a:spcBef>
                <a:spcPts val="1200"/>
              </a:spcBef>
              <a:spcAft>
                <a:spcPts val="0"/>
              </a:spcAft>
              <a:buClr>
                <a:schemeClr val="dk1"/>
              </a:buClr>
              <a:buSzPts val="1100"/>
              <a:buFont typeface="Arial"/>
              <a:buNone/>
            </a:pPr>
            <a:r>
              <a:rPr lang="es"/>
              <a:t>La preparación y transformación de los datos inicialmente lo planteamos en AWS Glue, aunque al no ser expertos en Spark y existir incompatibilidades con las librerías que han generado en el equipo dada la imagen y las librerías cargadas de base por el servicio, descartamos esta opción parcialmente. Nos hemos quedado con el servicio de AWS Data Catalog que se apoya en AWS Athena para servir una base de datos suficiente para los datos y el tratamiento de los mismos que disponíamos. Además, conecta de manera eficiente con servicios como Tableau.</a:t>
            </a:r>
            <a:endParaRPr/>
          </a:p>
          <a:p>
            <a:pPr indent="0" lvl="0" marL="0" rtl="0" algn="l">
              <a:lnSpc>
                <a:spcPct val="115000"/>
              </a:lnSpc>
              <a:spcBef>
                <a:spcPts val="1200"/>
              </a:spcBef>
              <a:spcAft>
                <a:spcPts val="0"/>
              </a:spcAft>
              <a:buClr>
                <a:schemeClr val="dk1"/>
              </a:buClr>
              <a:buSzPts val="1100"/>
              <a:buFont typeface="Arial"/>
              <a:buNone/>
            </a:pPr>
            <a:r>
              <a:rPr lang="es"/>
              <a:t>Como alternativa hemos intentado utilizar AWS Lambda para ejecutar el proceso ETL con las librerías disponibles en Git que el equipo ha generado. No hemos conseguido usarlas en esta primera versión de la infraestructura Cloud.</a:t>
            </a:r>
            <a:endParaRPr/>
          </a:p>
          <a:p>
            <a:pPr indent="0" lvl="0" marL="0" rtl="0" algn="l">
              <a:lnSpc>
                <a:spcPct val="115000"/>
              </a:lnSpc>
              <a:spcBef>
                <a:spcPts val="1200"/>
              </a:spcBef>
              <a:spcAft>
                <a:spcPts val="0"/>
              </a:spcAft>
              <a:buClr>
                <a:schemeClr val="dk1"/>
              </a:buClr>
              <a:buSzPts val="1100"/>
              <a:buFont typeface="Arial"/>
              <a:buNone/>
            </a:pPr>
            <a:r>
              <a:rPr lang="es"/>
              <a:t>Hemos explorado las posibilidades de guardado de datos para el DataWarehouse con RDS y Redshift descartándolas por costes elevados sin que suponga una ventaja adicional usarlas.</a:t>
            </a:r>
            <a:endParaRPr/>
          </a:p>
          <a:p>
            <a:pPr indent="0" lvl="0" marL="0" rtl="0" algn="l">
              <a:lnSpc>
                <a:spcPct val="115000"/>
              </a:lnSpc>
              <a:spcBef>
                <a:spcPts val="1200"/>
              </a:spcBef>
              <a:spcAft>
                <a:spcPts val="0"/>
              </a:spcAft>
              <a:buClr>
                <a:schemeClr val="dk1"/>
              </a:buClr>
              <a:buSzPts val="1100"/>
              <a:buFont typeface="Arial"/>
              <a:buNone/>
            </a:pPr>
            <a:r>
              <a:rPr lang="es"/>
              <a:t>También hemos considerado la opción de usar SageMaker, al menos para el proceso ETL, para futuras versiones, pudiendo comparar los modelos resultantes de AWS con los nuestros.</a:t>
            </a:r>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cde8137f17_0_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cde8137f17_0_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Nos han realizado una carga de datos en un bucket desde CAF, en AWS S3, para empezar a tratar los datos.</a:t>
            </a:r>
            <a:endParaRPr/>
          </a:p>
          <a:p>
            <a:pPr indent="0" lvl="0" marL="0" rtl="0" algn="l">
              <a:lnSpc>
                <a:spcPct val="115000"/>
              </a:lnSpc>
              <a:spcBef>
                <a:spcPts val="1200"/>
              </a:spcBef>
              <a:spcAft>
                <a:spcPts val="0"/>
              </a:spcAft>
              <a:buClr>
                <a:schemeClr val="dk1"/>
              </a:buClr>
              <a:buSzPts val="1100"/>
              <a:buFont typeface="Arial"/>
              <a:buNone/>
            </a:pPr>
            <a:r>
              <a:rPr lang="es"/>
              <a:t>Hemos realizado una exploración previa para empezar a definir en Notebooks el ETL.</a:t>
            </a:r>
            <a:endParaRPr/>
          </a:p>
          <a:p>
            <a:pPr indent="0" lvl="0" marL="0" rtl="0" algn="l">
              <a:lnSpc>
                <a:spcPct val="115000"/>
              </a:lnSpc>
              <a:spcBef>
                <a:spcPts val="1200"/>
              </a:spcBef>
              <a:spcAft>
                <a:spcPts val="0"/>
              </a:spcAft>
              <a:buClr>
                <a:schemeClr val="dk1"/>
              </a:buClr>
              <a:buSzPts val="1100"/>
              <a:buFont typeface="Arial"/>
              <a:buNone/>
            </a:pPr>
            <a:r>
              <a:rPr lang="es"/>
              <a:t>Al ser nuestra primera toma de contacto con AWS hemos realizado un análisis previo de las herramientas disponibles, sus posibilidades de uso y sus costes.</a:t>
            </a:r>
            <a:endParaRPr/>
          </a:p>
          <a:p>
            <a:pPr indent="0" lvl="0" marL="0" rtl="0" algn="l">
              <a:lnSpc>
                <a:spcPct val="115000"/>
              </a:lnSpc>
              <a:spcBef>
                <a:spcPts val="1200"/>
              </a:spcBef>
              <a:spcAft>
                <a:spcPts val="0"/>
              </a:spcAft>
              <a:buClr>
                <a:schemeClr val="dk1"/>
              </a:buClr>
              <a:buSzPts val="1100"/>
              <a:buFont typeface="Arial"/>
              <a:buNone/>
            </a:pPr>
            <a:r>
              <a:rPr lang="es"/>
              <a:t>Para el Datalake, hemos optado por S3 manteniéndolo en este servicio entre otros.</a:t>
            </a:r>
            <a:endParaRPr/>
          </a:p>
          <a:p>
            <a:pPr indent="0" lvl="0" marL="0" rtl="0" algn="l">
              <a:lnSpc>
                <a:spcPct val="115000"/>
              </a:lnSpc>
              <a:spcBef>
                <a:spcPts val="1200"/>
              </a:spcBef>
              <a:spcAft>
                <a:spcPts val="0"/>
              </a:spcAft>
              <a:buClr>
                <a:schemeClr val="dk1"/>
              </a:buClr>
              <a:buSzPts val="1100"/>
              <a:buFont typeface="Arial"/>
              <a:buNone/>
            </a:pPr>
            <a:r>
              <a:rPr lang="es"/>
              <a:t>La preparación y transformación de los datos inicialmente lo planteamos en AWS Glue, aunque al no ser expertos en Spark y existir incompatibilidades con las librerías que han generado en el equipo dada la imagen y las librerías cargadas de base por el servicio, descartamos esta opción parcialmente. Nos hemos quedado con el servicio de AWS Data Catalog que se apoya en AWS Athena para servir una base de datos suficiente para los datos y el tratamiento de los mismos que disponíamos. Además, conecta de manera eficiente con servicios como Tableau.</a:t>
            </a:r>
            <a:endParaRPr/>
          </a:p>
          <a:p>
            <a:pPr indent="0" lvl="0" marL="0" rtl="0" algn="l">
              <a:lnSpc>
                <a:spcPct val="115000"/>
              </a:lnSpc>
              <a:spcBef>
                <a:spcPts val="1200"/>
              </a:spcBef>
              <a:spcAft>
                <a:spcPts val="0"/>
              </a:spcAft>
              <a:buClr>
                <a:schemeClr val="dk1"/>
              </a:buClr>
              <a:buSzPts val="1100"/>
              <a:buFont typeface="Arial"/>
              <a:buNone/>
            </a:pPr>
            <a:r>
              <a:rPr lang="es"/>
              <a:t>Como alternativa hemos intentado utilizar AWS Lambda para ejecutar el proceso ETL con las librerías disponibles en Git que el equipo ha generado. No hemos conseguido usarlas en esta primera versión de la infraestructura Cloud.</a:t>
            </a:r>
            <a:endParaRPr/>
          </a:p>
          <a:p>
            <a:pPr indent="0" lvl="0" marL="0" rtl="0" algn="l">
              <a:lnSpc>
                <a:spcPct val="115000"/>
              </a:lnSpc>
              <a:spcBef>
                <a:spcPts val="1200"/>
              </a:spcBef>
              <a:spcAft>
                <a:spcPts val="0"/>
              </a:spcAft>
              <a:buClr>
                <a:schemeClr val="dk1"/>
              </a:buClr>
              <a:buSzPts val="1100"/>
              <a:buFont typeface="Arial"/>
              <a:buNone/>
            </a:pPr>
            <a:r>
              <a:rPr lang="es"/>
              <a:t>Hemos explorado las posibilidades de guardado de datos para el DataWarehouse con RDS y Redshift descartándolas por costes elevados sin que suponga una ventaja adicional usarlas.</a:t>
            </a:r>
            <a:endParaRPr/>
          </a:p>
          <a:p>
            <a:pPr indent="0" lvl="0" marL="0" rtl="0" algn="l">
              <a:lnSpc>
                <a:spcPct val="115000"/>
              </a:lnSpc>
              <a:spcBef>
                <a:spcPts val="1200"/>
              </a:spcBef>
              <a:spcAft>
                <a:spcPts val="0"/>
              </a:spcAft>
              <a:buClr>
                <a:schemeClr val="dk1"/>
              </a:buClr>
              <a:buSzPts val="1100"/>
              <a:buFont typeface="Arial"/>
              <a:buNone/>
            </a:pPr>
            <a:r>
              <a:rPr lang="es"/>
              <a:t>También hemos considerado la opción de usar SageMaker, al menos para el proceso ETL, para futuras versiones, pudiendo comparar los modelos resultantes de AWS con los nuestros.</a:t>
            </a:r>
            <a:endParaRPr/>
          </a:p>
          <a:p>
            <a:pPr indent="0" lvl="0" marL="0" rtl="0" algn="l">
              <a:spcBef>
                <a:spcPts val="120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cde8137f17_0_19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cde8137f17_0_19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a:t>Nos han realizado una carga de datos en un bucket desde CAF, en AWS S3, para empezar a tratar los datos.</a:t>
            </a:r>
            <a:endParaRPr/>
          </a:p>
          <a:p>
            <a:pPr indent="0" lvl="0" marL="0" rtl="0" algn="l">
              <a:lnSpc>
                <a:spcPct val="115000"/>
              </a:lnSpc>
              <a:spcBef>
                <a:spcPts val="1200"/>
              </a:spcBef>
              <a:spcAft>
                <a:spcPts val="0"/>
              </a:spcAft>
              <a:buClr>
                <a:schemeClr val="dk1"/>
              </a:buClr>
              <a:buSzPts val="1100"/>
              <a:buFont typeface="Arial"/>
              <a:buNone/>
            </a:pPr>
            <a:r>
              <a:rPr lang="es"/>
              <a:t>Hemos realizado una exploración previa para empezar a definir en Notebooks el ETL.</a:t>
            </a:r>
            <a:endParaRPr/>
          </a:p>
          <a:p>
            <a:pPr indent="0" lvl="0" marL="0" rtl="0" algn="l">
              <a:lnSpc>
                <a:spcPct val="115000"/>
              </a:lnSpc>
              <a:spcBef>
                <a:spcPts val="1200"/>
              </a:spcBef>
              <a:spcAft>
                <a:spcPts val="0"/>
              </a:spcAft>
              <a:buClr>
                <a:schemeClr val="dk1"/>
              </a:buClr>
              <a:buSzPts val="1100"/>
              <a:buFont typeface="Arial"/>
              <a:buNone/>
            </a:pPr>
            <a:r>
              <a:rPr lang="es"/>
              <a:t>Al ser nuestra primera toma de contacto con AWS hemos realizado un análisis previo de las herramientas disponibles, sus posibilidades de uso y sus costes.</a:t>
            </a:r>
            <a:endParaRPr/>
          </a:p>
          <a:p>
            <a:pPr indent="0" lvl="0" marL="0" rtl="0" algn="l">
              <a:lnSpc>
                <a:spcPct val="115000"/>
              </a:lnSpc>
              <a:spcBef>
                <a:spcPts val="1200"/>
              </a:spcBef>
              <a:spcAft>
                <a:spcPts val="0"/>
              </a:spcAft>
              <a:buClr>
                <a:schemeClr val="dk1"/>
              </a:buClr>
              <a:buSzPts val="1100"/>
              <a:buFont typeface="Arial"/>
              <a:buNone/>
            </a:pPr>
            <a:r>
              <a:rPr lang="es"/>
              <a:t>Para el Datalake, hemos optado por S3 manteniéndolo en este servicio entre otros.</a:t>
            </a:r>
            <a:endParaRPr/>
          </a:p>
          <a:p>
            <a:pPr indent="0" lvl="0" marL="0" rtl="0" algn="l">
              <a:lnSpc>
                <a:spcPct val="115000"/>
              </a:lnSpc>
              <a:spcBef>
                <a:spcPts val="1200"/>
              </a:spcBef>
              <a:spcAft>
                <a:spcPts val="0"/>
              </a:spcAft>
              <a:buClr>
                <a:schemeClr val="dk1"/>
              </a:buClr>
              <a:buSzPts val="1100"/>
              <a:buFont typeface="Arial"/>
              <a:buNone/>
            </a:pPr>
            <a:r>
              <a:rPr lang="es"/>
              <a:t>La preparación y transformación de los datos inicialmente lo planteamos en AWS Glue, aunque al no ser expertos en Spark y existir incompatibilidades con las librerías que han generado en el equipo dada la imagen y las librerías cargadas de base por el servicio, descartamos esta opción parcialmente. Nos hemos quedado con el servicio de AWS Data Catalog que se apoya en AWS Athena para servir una base de datos suficiente para los datos y el tratamiento de los mismos que disponíamos. Además, conecta de manera eficiente con servicios como Tableau.</a:t>
            </a:r>
            <a:endParaRPr/>
          </a:p>
          <a:p>
            <a:pPr indent="0" lvl="0" marL="0" rtl="0" algn="l">
              <a:lnSpc>
                <a:spcPct val="115000"/>
              </a:lnSpc>
              <a:spcBef>
                <a:spcPts val="1200"/>
              </a:spcBef>
              <a:spcAft>
                <a:spcPts val="0"/>
              </a:spcAft>
              <a:buClr>
                <a:schemeClr val="dk1"/>
              </a:buClr>
              <a:buSzPts val="1100"/>
              <a:buFont typeface="Arial"/>
              <a:buNone/>
            </a:pPr>
            <a:r>
              <a:rPr lang="es"/>
              <a:t>Como alternativa hemos intentado utilizar AWS Lambda para ejecutar el proceso ETL con las librerías disponibles en Git que el equipo ha generado. No hemos conseguido usarlas en esta primera versión de la infraestructura Cloud.</a:t>
            </a:r>
            <a:endParaRPr/>
          </a:p>
          <a:p>
            <a:pPr indent="0" lvl="0" marL="0" rtl="0" algn="l">
              <a:lnSpc>
                <a:spcPct val="115000"/>
              </a:lnSpc>
              <a:spcBef>
                <a:spcPts val="1200"/>
              </a:spcBef>
              <a:spcAft>
                <a:spcPts val="0"/>
              </a:spcAft>
              <a:buClr>
                <a:schemeClr val="dk1"/>
              </a:buClr>
              <a:buSzPts val="1100"/>
              <a:buFont typeface="Arial"/>
              <a:buNone/>
            </a:pPr>
            <a:r>
              <a:rPr lang="es"/>
              <a:t>Hemos explorado las posibilidades de guardado de datos para el DataWarehouse con RDS y Redshift descartándolas por costes elevados sin que suponga una ventaja adicional usarlas.</a:t>
            </a:r>
            <a:endParaRPr/>
          </a:p>
          <a:p>
            <a:pPr indent="0" lvl="0" marL="0" rtl="0" algn="l">
              <a:lnSpc>
                <a:spcPct val="115000"/>
              </a:lnSpc>
              <a:spcBef>
                <a:spcPts val="1200"/>
              </a:spcBef>
              <a:spcAft>
                <a:spcPts val="0"/>
              </a:spcAft>
              <a:buClr>
                <a:schemeClr val="dk1"/>
              </a:buClr>
              <a:buSzPts val="1100"/>
              <a:buFont typeface="Arial"/>
              <a:buNone/>
            </a:pPr>
            <a:r>
              <a:rPr lang="es"/>
              <a:t>También hemos considerado la opción de usar SageMaker, al menos para el proceso ETL, para futuras versiones, pudiendo comparar los modelos resultantes de AWS con los nuestros.</a:t>
            </a:r>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de8137f17_0_1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de8137f17_0_1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d33c990ff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d33c990f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cde8137f17_0_2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cde8137f17_0_2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cde8137f17_0_20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cde8137f17_0_20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cde8137f17_0_2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cde8137f17_0_2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cde8137f17_0_2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cde8137f17_0_2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cde8137f17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cde8137f17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382fa3c33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382fa3c33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d382fa3c33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d382fa3c33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de8137f17_0_2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de8137f17_0_2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d3672bb4c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d3672bb4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de8137f17_0_2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de8137f17_0_2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cde8137f17_0_2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cde8137f17_0_2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de8137f17_0_19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de8137f17_0_1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d382fa3c3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d382fa3c3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cde8137f17_0_20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cde8137f17_0_20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d3152b019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d3152b019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cde8137f17_0_1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cde8137f17_0_1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d382fa3c3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d382fa3c3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2.jpl.nasa.gov/srt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 Id="rId4" Type="http://schemas.openxmlformats.org/officeDocument/2006/relationships/image" Target="../media/image21.png"/><Relationship Id="rId5"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20.png"/><Relationship Id="rId8"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448797"/>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600"/>
              <a:t>PROYECTO CAFCODING</a:t>
            </a:r>
            <a:endParaRPr sz="5600"/>
          </a:p>
        </p:txBody>
      </p:sp>
      <p:sp>
        <p:nvSpPr>
          <p:cNvPr id="86" name="Google Shape;86;p13"/>
          <p:cNvSpPr txBox="1"/>
          <p:nvPr>
            <p:ph idx="1" type="subTitle"/>
          </p:nvPr>
        </p:nvSpPr>
        <p:spPr>
          <a:xfrm>
            <a:off x="620650" y="2888275"/>
            <a:ext cx="3774000" cy="11871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s"/>
              <a:t>Albert García</a:t>
            </a:r>
            <a:endParaRPr/>
          </a:p>
          <a:p>
            <a:pPr indent="-361950" lvl="0" marL="457200" rtl="0" algn="l">
              <a:spcBef>
                <a:spcPts val="0"/>
              </a:spcBef>
              <a:spcAft>
                <a:spcPts val="0"/>
              </a:spcAft>
              <a:buSzPts val="2100"/>
              <a:buChar char="-"/>
            </a:pPr>
            <a:r>
              <a:rPr lang="es"/>
              <a:t>Alejandro García</a:t>
            </a:r>
            <a:endParaRPr/>
          </a:p>
          <a:p>
            <a:pPr indent="-361950" lvl="0" marL="457200" rtl="0" algn="l">
              <a:spcBef>
                <a:spcPts val="0"/>
              </a:spcBef>
              <a:spcAft>
                <a:spcPts val="0"/>
              </a:spcAft>
              <a:buSzPts val="2100"/>
              <a:buChar char="-"/>
            </a:pPr>
            <a:r>
              <a:rPr lang="es"/>
              <a:t>Daniel Villalba</a:t>
            </a:r>
            <a:endParaRPr/>
          </a:p>
        </p:txBody>
      </p:sp>
      <p:sp>
        <p:nvSpPr>
          <p:cNvPr id="87" name="Google Shape;87;p13"/>
          <p:cNvSpPr txBox="1"/>
          <p:nvPr>
            <p:ph idx="1" type="subTitle"/>
          </p:nvPr>
        </p:nvSpPr>
        <p:spPr>
          <a:xfrm>
            <a:off x="4749375" y="2888275"/>
            <a:ext cx="3774000" cy="11871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es"/>
              <a:t>Juan Antonio López</a:t>
            </a:r>
            <a:endParaRPr/>
          </a:p>
          <a:p>
            <a:pPr indent="-361950" lvl="0" marL="457200" rtl="0" algn="l">
              <a:spcBef>
                <a:spcPts val="0"/>
              </a:spcBef>
              <a:spcAft>
                <a:spcPts val="0"/>
              </a:spcAft>
              <a:buSzPts val="2100"/>
              <a:buChar char="-"/>
            </a:pPr>
            <a:r>
              <a:rPr lang="es"/>
              <a:t>Miguel Ángel Maldonado</a:t>
            </a:r>
            <a:endParaRPr/>
          </a:p>
          <a:p>
            <a:pPr indent="-361950" lvl="0" marL="457200" rtl="0" algn="l">
              <a:spcBef>
                <a:spcPts val="0"/>
              </a:spcBef>
              <a:spcAft>
                <a:spcPts val="0"/>
              </a:spcAft>
              <a:buSzPts val="2100"/>
              <a:buChar char="-"/>
            </a:pPr>
            <a:r>
              <a:rPr lang="es"/>
              <a:t>Rafael Moreno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LOS DATOS</a:t>
            </a:r>
            <a:endParaRPr/>
          </a:p>
        </p:txBody>
      </p:sp>
      <p:sp>
        <p:nvSpPr>
          <p:cNvPr id="140" name="Google Shape;140;p2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Formatos</a:t>
            </a:r>
            <a:endParaRPr/>
          </a:p>
          <a:p>
            <a:pPr indent="-342900" lvl="0" marL="457200" rtl="0" algn="l">
              <a:spcBef>
                <a:spcPts val="0"/>
              </a:spcBef>
              <a:spcAft>
                <a:spcPts val="0"/>
              </a:spcAft>
              <a:buSzPts val="1800"/>
              <a:buChar char="●"/>
            </a:pPr>
            <a:r>
              <a:rPr lang="es"/>
              <a:t>Rango de valores</a:t>
            </a:r>
            <a:endParaRPr/>
          </a:p>
          <a:p>
            <a:pPr indent="-342900" lvl="0" marL="457200" rtl="0" algn="l">
              <a:spcBef>
                <a:spcPts val="0"/>
              </a:spcBef>
              <a:spcAft>
                <a:spcPts val="0"/>
              </a:spcAft>
              <a:buSzPts val="1800"/>
              <a:buChar char="●"/>
            </a:pPr>
            <a:r>
              <a:rPr lang="es"/>
              <a:t>Búsqueda de Outliers (GPS, Velocidades)</a:t>
            </a:r>
            <a:endParaRPr/>
          </a:p>
          <a:p>
            <a:pPr indent="-342900" lvl="0" marL="457200" rtl="0" algn="l">
              <a:spcBef>
                <a:spcPts val="0"/>
              </a:spcBef>
              <a:spcAft>
                <a:spcPts val="0"/>
              </a:spcAft>
              <a:buSzPts val="1800"/>
              <a:buChar char="●"/>
            </a:pPr>
            <a:r>
              <a:rPr lang="es"/>
              <a:t>Comprobación de valores NaN</a:t>
            </a:r>
            <a:endParaRPr/>
          </a:p>
          <a:p>
            <a:pPr indent="-342900" lvl="0" marL="457200" rtl="0" algn="l">
              <a:spcBef>
                <a:spcPts val="0"/>
              </a:spcBef>
              <a:spcAft>
                <a:spcPts val="0"/>
              </a:spcAft>
              <a:buSzPts val="1800"/>
              <a:buChar char="●"/>
            </a:pPr>
            <a:r>
              <a:rPr lang="es"/>
              <a:t>Variables a Categorizar</a:t>
            </a:r>
            <a:endParaRPr/>
          </a:p>
          <a:p>
            <a:pPr indent="-342900" lvl="0" marL="457200" rtl="0" algn="l">
              <a:spcBef>
                <a:spcPts val="0"/>
              </a:spcBef>
              <a:spcAft>
                <a:spcPts val="0"/>
              </a:spcAft>
              <a:buSzPts val="1800"/>
              <a:buChar char="●"/>
            </a:pPr>
            <a:r>
              <a:rPr lang="es"/>
              <a:t>Definición de subsets train / test</a:t>
            </a:r>
            <a:endParaRPr/>
          </a:p>
          <a:p>
            <a:pPr indent="-342900" lvl="0" marL="457200" rtl="0" algn="l">
              <a:spcBef>
                <a:spcPts val="0"/>
              </a:spcBef>
              <a:spcAft>
                <a:spcPts val="0"/>
              </a:spcAft>
              <a:buSzPts val="1800"/>
              <a:buChar char="●"/>
            </a:pPr>
            <a:r>
              <a:rPr lang="es"/>
              <a:t>Analizar periodos muy breves de tiempo para ver relaciones entre variables (detección de trayectos)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2600"/>
              <a:t>ANÁLISIS DE EJE (VALORES ABSOLUTOS / TRAYECTOS)</a:t>
            </a:r>
            <a:endParaRPr sz="2600"/>
          </a:p>
        </p:txBody>
      </p:sp>
      <p:pic>
        <p:nvPicPr>
          <p:cNvPr id="146" name="Google Shape;146;p23"/>
          <p:cNvPicPr preferRelativeResize="0"/>
          <p:nvPr/>
        </p:nvPicPr>
        <p:blipFill>
          <a:blip r:embed="rId3">
            <a:alphaModFix/>
          </a:blip>
          <a:stretch>
            <a:fillRect/>
          </a:stretch>
        </p:blipFill>
        <p:spPr>
          <a:xfrm>
            <a:off x="1340062" y="1017800"/>
            <a:ext cx="6463876" cy="1985825"/>
          </a:xfrm>
          <a:prstGeom prst="rect">
            <a:avLst/>
          </a:prstGeom>
          <a:noFill/>
          <a:ln>
            <a:noFill/>
          </a:ln>
        </p:spPr>
      </p:pic>
      <p:pic>
        <p:nvPicPr>
          <p:cNvPr id="147" name="Google Shape;147;p23"/>
          <p:cNvPicPr preferRelativeResize="0"/>
          <p:nvPr/>
        </p:nvPicPr>
        <p:blipFill>
          <a:blip r:embed="rId4">
            <a:alphaModFix/>
          </a:blip>
          <a:stretch>
            <a:fillRect/>
          </a:stretch>
        </p:blipFill>
        <p:spPr>
          <a:xfrm>
            <a:off x="1340063" y="2886845"/>
            <a:ext cx="6463876" cy="19373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p:nvPr/>
        </p:nvSpPr>
        <p:spPr>
          <a:xfrm>
            <a:off x="-100" y="108800"/>
            <a:ext cx="9144000" cy="4659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ANÁLISIS DE CORRELACIÓN</a:t>
            </a:r>
            <a:endParaRPr/>
          </a:p>
        </p:txBody>
      </p:sp>
      <p:pic>
        <p:nvPicPr>
          <p:cNvPr id="154" name="Google Shape;154;p24"/>
          <p:cNvPicPr preferRelativeResize="0"/>
          <p:nvPr/>
        </p:nvPicPr>
        <p:blipFill>
          <a:blip r:embed="rId3">
            <a:alphaModFix/>
          </a:blip>
          <a:stretch>
            <a:fillRect/>
          </a:stretch>
        </p:blipFill>
        <p:spPr>
          <a:xfrm>
            <a:off x="311700" y="1017800"/>
            <a:ext cx="4176212" cy="3820899"/>
          </a:xfrm>
          <a:prstGeom prst="rect">
            <a:avLst/>
          </a:prstGeom>
          <a:noFill/>
          <a:ln>
            <a:noFill/>
          </a:ln>
        </p:spPr>
      </p:pic>
      <p:pic>
        <p:nvPicPr>
          <p:cNvPr id="155" name="Google Shape;155;p24"/>
          <p:cNvPicPr preferRelativeResize="0"/>
          <p:nvPr/>
        </p:nvPicPr>
        <p:blipFill>
          <a:blip r:embed="rId4">
            <a:alphaModFix/>
          </a:blip>
          <a:stretch>
            <a:fillRect/>
          </a:stretch>
        </p:blipFill>
        <p:spPr>
          <a:xfrm>
            <a:off x="4640312" y="1170200"/>
            <a:ext cx="3940602" cy="382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5"/>
          <p:cNvSpPr/>
          <p:nvPr/>
        </p:nvSpPr>
        <p:spPr>
          <a:xfrm>
            <a:off x="0" y="242250"/>
            <a:ext cx="9144000" cy="46590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s" sz="2200"/>
              <a:t>CORRELACIÓN CRUZADA</a:t>
            </a:r>
            <a:endParaRPr sz="2200"/>
          </a:p>
        </p:txBody>
      </p:sp>
      <p:pic>
        <p:nvPicPr>
          <p:cNvPr id="162" name="Google Shape;162;p25"/>
          <p:cNvPicPr preferRelativeResize="0"/>
          <p:nvPr/>
        </p:nvPicPr>
        <p:blipFill>
          <a:blip r:embed="rId3">
            <a:alphaModFix/>
          </a:blip>
          <a:stretch>
            <a:fillRect/>
          </a:stretch>
        </p:blipFill>
        <p:spPr>
          <a:xfrm>
            <a:off x="3374775" y="338725"/>
            <a:ext cx="4703506" cy="45625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OTROS ANÁLISIS DE VARIABLES</a:t>
            </a:r>
            <a:endParaRPr/>
          </a:p>
        </p:txBody>
      </p:sp>
      <p:sp>
        <p:nvSpPr>
          <p:cNvPr id="168" name="Google Shape;168;p26"/>
          <p:cNvSpPr txBox="1"/>
          <p:nvPr>
            <p:ph idx="1" type="body"/>
          </p:nvPr>
        </p:nvSpPr>
        <p:spPr>
          <a:xfrm>
            <a:off x="311700" y="1229875"/>
            <a:ext cx="3704100" cy="1173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 - Valor</a:t>
            </a:r>
            <a:endParaRPr/>
          </a:p>
          <a:p>
            <a:pPr indent="-342900" lvl="0" marL="457200" rtl="0" algn="l">
              <a:spcBef>
                <a:spcPts val="0"/>
              </a:spcBef>
              <a:spcAft>
                <a:spcPts val="0"/>
              </a:spcAft>
              <a:buSzPts val="1800"/>
              <a:buChar char="●"/>
            </a:pPr>
            <a:r>
              <a:rPr lang="es"/>
              <a:t>Regularización Lasso</a:t>
            </a:r>
            <a:endParaRPr/>
          </a:p>
          <a:p>
            <a:pPr indent="-342900" lvl="0" marL="457200" rtl="0" algn="l">
              <a:spcBef>
                <a:spcPts val="0"/>
              </a:spcBef>
              <a:spcAft>
                <a:spcPts val="0"/>
              </a:spcAft>
              <a:buSzPts val="1800"/>
              <a:buChar char="●"/>
            </a:pPr>
            <a:r>
              <a:rPr lang="es"/>
              <a:t>PCA (problema complejo)</a:t>
            </a:r>
            <a:endParaRPr/>
          </a:p>
        </p:txBody>
      </p:sp>
      <p:pic>
        <p:nvPicPr>
          <p:cNvPr id="169" name="Google Shape;169;p26"/>
          <p:cNvPicPr preferRelativeResize="0"/>
          <p:nvPr/>
        </p:nvPicPr>
        <p:blipFill>
          <a:blip r:embed="rId3">
            <a:alphaModFix/>
          </a:blip>
          <a:stretch>
            <a:fillRect/>
          </a:stretch>
        </p:blipFill>
        <p:spPr>
          <a:xfrm>
            <a:off x="4490675" y="1690425"/>
            <a:ext cx="4341626" cy="1878175"/>
          </a:xfrm>
          <a:prstGeom prst="rect">
            <a:avLst/>
          </a:prstGeom>
          <a:noFill/>
          <a:ln>
            <a:noFill/>
          </a:ln>
        </p:spPr>
      </p:pic>
      <p:pic>
        <p:nvPicPr>
          <p:cNvPr id="170" name="Google Shape;170;p26"/>
          <p:cNvPicPr preferRelativeResize="0"/>
          <p:nvPr/>
        </p:nvPicPr>
        <p:blipFill>
          <a:blip r:embed="rId4">
            <a:alphaModFix/>
          </a:blip>
          <a:stretch>
            <a:fillRect/>
          </a:stretch>
        </p:blipFill>
        <p:spPr>
          <a:xfrm>
            <a:off x="311700" y="2278925"/>
            <a:ext cx="3842675" cy="2581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PROCESADO DE DATOS - ETL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TRANSFORMACIONES APLICADAS</a:t>
            </a:r>
            <a:endParaRPr/>
          </a:p>
        </p:txBody>
      </p:sp>
      <p:sp>
        <p:nvSpPr>
          <p:cNvPr id="181" name="Google Shape;181;p28"/>
          <p:cNvSpPr txBox="1"/>
          <p:nvPr>
            <p:ph idx="1" type="body"/>
          </p:nvPr>
        </p:nvSpPr>
        <p:spPr>
          <a:xfrm>
            <a:off x="311700" y="1091400"/>
            <a:ext cx="8520600" cy="35673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Gestión datetime</a:t>
            </a:r>
            <a:endParaRPr/>
          </a:p>
          <a:p>
            <a:pPr indent="-317500" lvl="1" marL="914400" rtl="0" algn="l">
              <a:spcBef>
                <a:spcPts val="0"/>
              </a:spcBef>
              <a:spcAft>
                <a:spcPts val="0"/>
              </a:spcAft>
              <a:buSzPts val="1400"/>
              <a:buChar char="○"/>
            </a:pPr>
            <a:r>
              <a:rPr lang="es"/>
              <a:t>Corrección del formato y transformación en index</a:t>
            </a:r>
            <a:endParaRPr/>
          </a:p>
          <a:p>
            <a:pPr indent="-342900" lvl="0" marL="457200" rtl="0" algn="l">
              <a:spcBef>
                <a:spcPts val="0"/>
              </a:spcBef>
              <a:spcAft>
                <a:spcPts val="0"/>
              </a:spcAft>
              <a:buSzPts val="1800"/>
              <a:buChar char="●"/>
            </a:pPr>
            <a:r>
              <a:rPr lang="es"/>
              <a:t>Relleno de datos vacíos con previos y posteriores</a:t>
            </a:r>
            <a:endParaRPr/>
          </a:p>
          <a:p>
            <a:pPr indent="-342900" lvl="0" marL="457200" rtl="0" algn="l">
              <a:spcBef>
                <a:spcPts val="0"/>
              </a:spcBef>
              <a:spcAft>
                <a:spcPts val="0"/>
              </a:spcAft>
              <a:buSzPts val="1800"/>
              <a:buChar char="●"/>
            </a:pPr>
            <a:r>
              <a:rPr lang="es"/>
              <a:t>Valores absolutos</a:t>
            </a:r>
            <a:endParaRPr/>
          </a:p>
          <a:p>
            <a:pPr indent="-317500" lvl="1" marL="914400" rtl="0" algn="l">
              <a:spcBef>
                <a:spcPts val="0"/>
              </a:spcBef>
              <a:spcAft>
                <a:spcPts val="0"/>
              </a:spcAft>
              <a:buSzPts val="1400"/>
              <a:buChar char="○"/>
            </a:pPr>
            <a:r>
              <a:rPr lang="es"/>
              <a:t>Las potencias son positivas siempre, independientemente del sentido de giro o de circulación de los trenes</a:t>
            </a:r>
            <a:endParaRPr/>
          </a:p>
          <a:p>
            <a:pPr indent="-342900" lvl="0" marL="457200" rtl="0" algn="l">
              <a:spcBef>
                <a:spcPts val="0"/>
              </a:spcBef>
              <a:spcAft>
                <a:spcPts val="0"/>
              </a:spcAft>
              <a:buSzPts val="1800"/>
              <a:buChar char="●"/>
            </a:pPr>
            <a:r>
              <a:rPr lang="es"/>
              <a:t>Introducción del shift -1 y columna de diferencias</a:t>
            </a:r>
            <a:endParaRPr/>
          </a:p>
          <a:p>
            <a:pPr indent="-317500" lvl="1" marL="914400" rtl="0" algn="l">
              <a:spcBef>
                <a:spcPts val="0"/>
              </a:spcBef>
              <a:spcAft>
                <a:spcPts val="0"/>
              </a:spcAft>
              <a:buSzPts val="1400"/>
              <a:buChar char="○"/>
            </a:pPr>
            <a:r>
              <a:rPr lang="es"/>
              <a:t>Mejorar el modelo introduciendo el valor previo de las variables ya conocidas</a:t>
            </a:r>
            <a:endParaRPr/>
          </a:p>
          <a:p>
            <a:pPr indent="-342900" lvl="0" marL="457200" rtl="0" algn="l">
              <a:spcBef>
                <a:spcPts val="0"/>
              </a:spcBef>
              <a:spcAft>
                <a:spcPts val="0"/>
              </a:spcAft>
              <a:buSzPts val="1800"/>
              <a:buChar char="●"/>
            </a:pPr>
            <a:r>
              <a:rPr lang="es"/>
              <a:t>Eliminación de filas con tren parado</a:t>
            </a:r>
            <a:endParaRPr/>
          </a:p>
          <a:p>
            <a:pPr indent="-317500" lvl="1" marL="914400" rtl="0" algn="l">
              <a:spcBef>
                <a:spcPts val="0"/>
              </a:spcBef>
              <a:spcAft>
                <a:spcPts val="0"/>
              </a:spcAft>
              <a:buSzPts val="1400"/>
              <a:buChar char="○"/>
            </a:pPr>
            <a:r>
              <a:rPr lang="es"/>
              <a:t>Evita distorsiones en la correlación de variables</a:t>
            </a:r>
            <a:endParaRPr/>
          </a:p>
          <a:p>
            <a:pPr indent="-317500" lvl="1" marL="914400" rtl="0" algn="l">
              <a:spcBef>
                <a:spcPts val="0"/>
              </a:spcBef>
              <a:spcAft>
                <a:spcPts val="0"/>
              </a:spcAft>
              <a:buSzPts val="1400"/>
              <a:buChar char="○"/>
            </a:pPr>
            <a:r>
              <a:rPr lang="es"/>
              <a:t>Reduce el tamaño de los datos significativamente</a:t>
            </a:r>
            <a:endParaRPr/>
          </a:p>
          <a:p>
            <a:pPr indent="-317500" lvl="1" marL="914400" rtl="0" algn="l">
              <a:spcBef>
                <a:spcPts val="0"/>
              </a:spcBef>
              <a:spcAft>
                <a:spcPts val="0"/>
              </a:spcAft>
              <a:buSzPts val="1400"/>
              <a:buChar char="○"/>
            </a:pPr>
            <a:r>
              <a:rPr lang="es"/>
              <a:t>Ventana de deslizante para detectar períodos de inactividad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ENRIQUECIMIENTO CON DATOS METEOROLÓGICOS</a:t>
            </a:r>
            <a:endParaRPr/>
          </a:p>
        </p:txBody>
      </p:sp>
      <p:sp>
        <p:nvSpPr>
          <p:cNvPr id="187" name="Google Shape;187;p29"/>
          <p:cNvSpPr txBox="1"/>
          <p:nvPr>
            <p:ph idx="1" type="body"/>
          </p:nvPr>
        </p:nvSpPr>
        <p:spPr>
          <a:xfrm>
            <a:off x="311700" y="1017800"/>
            <a:ext cx="8520600" cy="5301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1200"/>
              </a:spcAft>
              <a:buNone/>
            </a:pPr>
            <a:r>
              <a:rPr lang="es"/>
              <a:t>Se han obtenido de AEMET. Para solicitar las estaciones más cercanas, se hizo un mapa y también se generó un script para conocer la estación más cercana al punto del tren. </a:t>
            </a:r>
            <a:endParaRPr/>
          </a:p>
        </p:txBody>
      </p:sp>
      <p:pic>
        <p:nvPicPr>
          <p:cNvPr id="188" name="Google Shape;188;p29"/>
          <p:cNvPicPr preferRelativeResize="0"/>
          <p:nvPr/>
        </p:nvPicPr>
        <p:blipFill>
          <a:blip r:embed="rId3">
            <a:alphaModFix/>
          </a:blip>
          <a:stretch>
            <a:fillRect/>
          </a:stretch>
        </p:blipFill>
        <p:spPr>
          <a:xfrm>
            <a:off x="311700" y="1580788"/>
            <a:ext cx="8839201" cy="1869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ENRIQUECIMIENTO CON DATOS METEOROLÓGICOS</a:t>
            </a:r>
            <a:endParaRPr/>
          </a:p>
        </p:txBody>
      </p:sp>
      <p:sp>
        <p:nvSpPr>
          <p:cNvPr id="194" name="Google Shape;194;p30"/>
          <p:cNvSpPr txBox="1"/>
          <p:nvPr>
            <p:ph idx="1" type="body"/>
          </p:nvPr>
        </p:nvSpPr>
        <p:spPr>
          <a:xfrm>
            <a:off x="311700" y="1091400"/>
            <a:ext cx="8520600" cy="2704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s"/>
              <a:t>CÁLCULO DE FUERZA AERODINÁMICA FRONTAL DEL VIENTO</a:t>
            </a:r>
            <a:endParaRPr b="1"/>
          </a:p>
          <a:p>
            <a:pPr indent="0" lvl="0" marL="0" rtl="0" algn="l">
              <a:spcBef>
                <a:spcPts val="1200"/>
              </a:spcBef>
              <a:spcAft>
                <a:spcPts val="0"/>
              </a:spcAft>
              <a:buNone/>
            </a:pPr>
            <a:r>
              <a:rPr lang="es"/>
              <a:t>De todos los datos, hemos calculado y experimentado con varias variables, entre ellas la fuerza aerodinámica frontal resultante del cálculo de la dirección del tren en cada momento gracias a las coordenadas facilitadas, así como la lateral, sin embargo, sólo pasó a entrenamiento la frontal.</a:t>
            </a:r>
            <a:endParaRPr/>
          </a:p>
          <a:p>
            <a:pPr indent="0" lvl="0" marL="0" rtl="0" algn="l">
              <a:spcBef>
                <a:spcPts val="1200"/>
              </a:spcBef>
              <a:spcAft>
                <a:spcPts val="0"/>
              </a:spcAft>
              <a:buNone/>
            </a:pPr>
            <a:r>
              <a:rPr lang="es"/>
              <a:t>Al entrenar cada n segundos y disponer de datos meteorológicos por hora, la fuerza frontal que es la única usada, ha sido rellenada con los datos anteriores, de manera que no creemos que los datos sean significativos.</a:t>
            </a:r>
            <a:endParaRPr/>
          </a:p>
          <a:p>
            <a:pPr indent="0" lvl="0" marL="0" rtl="0" algn="l">
              <a:spcBef>
                <a:spcPts val="1200"/>
              </a:spcBef>
              <a:spcAft>
                <a:spcPts val="0"/>
              </a:spcAft>
              <a:buNone/>
            </a:pPr>
            <a:r>
              <a:rPr b="1" lang="es"/>
              <a:t>CÁLCULO DE ALTITUD Y PENDIENTE</a:t>
            </a:r>
            <a:endParaRPr b="1"/>
          </a:p>
          <a:p>
            <a:pPr indent="0" lvl="0" marL="0" rtl="0" algn="l">
              <a:spcBef>
                <a:spcPts val="1200"/>
              </a:spcBef>
              <a:spcAft>
                <a:spcPts val="1200"/>
              </a:spcAft>
              <a:buNone/>
            </a:pPr>
            <a:r>
              <a:rPr lang="es"/>
              <a:t>Hemos usado un SRTM-3 (</a:t>
            </a:r>
            <a:r>
              <a:rPr lang="es" sz="1500" u="sng">
                <a:solidFill>
                  <a:srgbClr val="1A0DAB"/>
                </a:solidFill>
                <a:highlight>
                  <a:srgbClr val="FFFFFF"/>
                </a:highlight>
                <a:latin typeface="Arial"/>
                <a:ea typeface="Arial"/>
                <a:cs typeface="Arial"/>
                <a:sym typeface="Arial"/>
                <a:hlinkClick r:id="rId3">
                  <a:extLst>
                    <a:ext uri="{A12FA001-AC4F-418D-AE19-62706E023703}">
                      <ahyp:hlinkClr val="tx"/>
                    </a:ext>
                  </a:extLst>
                </a:hlinkClick>
              </a:rPr>
              <a:t>Shuttle Radar Topography Mission</a:t>
            </a:r>
            <a:r>
              <a:rPr lang="es"/>
              <a:t>) para enriquecer nuestros datos con altitudes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1"/>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DISEÑO DE ARQUITECTURA</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CASO DE ESTUDIO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IDEAS PRELIMINARES</a:t>
            </a:r>
            <a:endParaRPr/>
          </a:p>
        </p:txBody>
      </p:sp>
      <p:sp>
        <p:nvSpPr>
          <p:cNvPr id="205" name="Google Shape;205;p3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Trabajar con AWS</a:t>
            </a:r>
            <a:endParaRPr/>
          </a:p>
          <a:p>
            <a:pPr indent="-342900" lvl="0" marL="457200" rtl="0" algn="l">
              <a:spcBef>
                <a:spcPts val="0"/>
              </a:spcBef>
              <a:spcAft>
                <a:spcPts val="0"/>
              </a:spcAft>
              <a:buSzPts val="1800"/>
              <a:buChar char="●"/>
            </a:pPr>
            <a:r>
              <a:rPr lang="es"/>
              <a:t>Desarrollar una arquitectura autogestionada y que escale </a:t>
            </a:r>
            <a:r>
              <a:rPr lang="es"/>
              <a:t>automáticamente</a:t>
            </a:r>
            <a:r>
              <a:rPr lang="es"/>
              <a:t> </a:t>
            </a:r>
            <a:r>
              <a:rPr lang="es"/>
              <a:t>según</a:t>
            </a:r>
            <a:r>
              <a:rPr lang="es"/>
              <a:t> demanda, que diariamente realice la carga de nuevos datos al datalake</a:t>
            </a:r>
            <a:endParaRPr/>
          </a:p>
          <a:p>
            <a:pPr indent="-342900" lvl="0" marL="457200" rtl="0" algn="l">
              <a:spcBef>
                <a:spcPts val="0"/>
              </a:spcBef>
              <a:spcAft>
                <a:spcPts val="0"/>
              </a:spcAft>
              <a:buSzPts val="1800"/>
              <a:buChar char="●"/>
            </a:pPr>
            <a:r>
              <a:rPr lang="es"/>
              <a:t>Servicios a utilizar</a:t>
            </a:r>
            <a:endParaRPr/>
          </a:p>
          <a:p>
            <a:pPr indent="-317500" lvl="1" marL="914400" rtl="0" algn="l">
              <a:spcBef>
                <a:spcPts val="0"/>
              </a:spcBef>
              <a:spcAft>
                <a:spcPts val="0"/>
              </a:spcAft>
              <a:buSzPts val="1400"/>
              <a:buChar char="○"/>
            </a:pPr>
            <a:r>
              <a:rPr lang="es"/>
              <a:t>S3</a:t>
            </a:r>
            <a:endParaRPr/>
          </a:p>
          <a:p>
            <a:pPr indent="-317500" lvl="1" marL="914400" rtl="0" algn="l">
              <a:spcBef>
                <a:spcPts val="0"/>
              </a:spcBef>
              <a:spcAft>
                <a:spcPts val="0"/>
              </a:spcAft>
              <a:buSzPts val="1400"/>
              <a:buChar char="○"/>
            </a:pPr>
            <a:r>
              <a:rPr lang="es"/>
              <a:t>SageMaker</a:t>
            </a:r>
            <a:endParaRPr/>
          </a:p>
          <a:p>
            <a:pPr indent="-317500" lvl="1" marL="914400" rtl="0" algn="l">
              <a:spcBef>
                <a:spcPts val="0"/>
              </a:spcBef>
              <a:spcAft>
                <a:spcPts val="0"/>
              </a:spcAft>
              <a:buSzPts val="1400"/>
              <a:buChar char="○"/>
            </a:pPr>
            <a:r>
              <a:rPr lang="es"/>
              <a:t>EC2</a:t>
            </a:r>
            <a:endParaRPr/>
          </a:p>
          <a:p>
            <a:pPr indent="-317500" lvl="1" marL="914400" rtl="0" algn="l">
              <a:spcBef>
                <a:spcPts val="0"/>
              </a:spcBef>
              <a:spcAft>
                <a:spcPts val="0"/>
              </a:spcAft>
              <a:buSzPts val="1400"/>
              <a:buChar char="○"/>
            </a:pPr>
            <a:r>
              <a:rPr lang="es"/>
              <a:t>Glue</a:t>
            </a:r>
            <a:endParaRPr/>
          </a:p>
          <a:p>
            <a:pPr indent="-317500" lvl="1" marL="914400" rtl="0" algn="l">
              <a:spcBef>
                <a:spcPts val="0"/>
              </a:spcBef>
              <a:spcAft>
                <a:spcPts val="0"/>
              </a:spcAft>
              <a:buSzPts val="1400"/>
              <a:buChar char="○"/>
            </a:pPr>
            <a:r>
              <a:rPr lang="es"/>
              <a:t>Lambda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DIAGRAMA DE ARQUITECTURA</a:t>
            </a:r>
            <a:endParaRPr/>
          </a:p>
        </p:txBody>
      </p:sp>
      <p:pic>
        <p:nvPicPr>
          <p:cNvPr id="211" name="Google Shape;211;p33"/>
          <p:cNvPicPr preferRelativeResize="0"/>
          <p:nvPr/>
        </p:nvPicPr>
        <p:blipFill>
          <a:blip r:embed="rId3">
            <a:alphaModFix/>
          </a:blip>
          <a:stretch>
            <a:fillRect/>
          </a:stretch>
        </p:blipFill>
        <p:spPr>
          <a:xfrm>
            <a:off x="311700" y="1141475"/>
            <a:ext cx="8520601" cy="276486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PUNTOS FUERTES Y DÉBILES DE LA ARQUITECTURA</a:t>
            </a:r>
            <a:endParaRPr/>
          </a:p>
        </p:txBody>
      </p:sp>
      <p:sp>
        <p:nvSpPr>
          <p:cNvPr id="217" name="Google Shape;217;p3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a:t>Hemos diseñado una arquitectura de alta </a:t>
            </a:r>
            <a:r>
              <a:rPr lang="es"/>
              <a:t>disponibilidad y escalabilidad </a:t>
            </a:r>
            <a:r>
              <a:rPr lang="es"/>
              <a:t>(Spark)</a:t>
            </a:r>
            <a:endParaRPr/>
          </a:p>
          <a:p>
            <a:pPr indent="-317500" lvl="0" marL="457200" rtl="0" algn="l">
              <a:spcBef>
                <a:spcPts val="0"/>
              </a:spcBef>
              <a:spcAft>
                <a:spcPts val="0"/>
              </a:spcAft>
              <a:buSzPts val="1400"/>
              <a:buChar char="●"/>
            </a:pPr>
            <a:r>
              <a:rPr lang="es"/>
              <a:t>Equilibrada en cuanto a los servicios y demanda de los mismos con respecto a las necesidades en el tratamiento de los datos</a:t>
            </a:r>
            <a:endParaRPr/>
          </a:p>
          <a:p>
            <a:pPr indent="-317500" lvl="0" marL="457200" rtl="0" algn="l">
              <a:spcBef>
                <a:spcPts val="0"/>
              </a:spcBef>
              <a:spcAft>
                <a:spcPts val="0"/>
              </a:spcAft>
              <a:buSzPts val="1400"/>
              <a:buChar char="●"/>
            </a:pPr>
            <a:r>
              <a:rPr lang="es"/>
              <a:t>Posibilidades de evolucionar y escalar la arquitectura en caso de necesidad utilizando servicios como Glue o Lambdas</a:t>
            </a:r>
            <a:endParaRPr/>
          </a:p>
        </p:txBody>
      </p:sp>
      <p:sp>
        <p:nvSpPr>
          <p:cNvPr id="218" name="Google Shape;218;p3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SzPts val="1400"/>
              <a:buChar char="●"/>
            </a:pPr>
            <a:r>
              <a:rPr lang="es"/>
              <a:t>Mantenimiento de dos algoritmos hasta llegar a la versión final</a:t>
            </a:r>
            <a:endParaRPr/>
          </a:p>
          <a:p>
            <a:pPr indent="-317500" lvl="0" marL="457200" rtl="0" algn="l">
              <a:spcBef>
                <a:spcPts val="0"/>
              </a:spcBef>
              <a:spcAft>
                <a:spcPts val="0"/>
              </a:spcAft>
              <a:buSzPts val="1400"/>
              <a:buChar char="●"/>
            </a:pPr>
            <a:r>
              <a:rPr lang="es"/>
              <a:t>Costes altos de prototipado con respecto a la versión final en Spark por las Lambda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PROBLEMAS ENCONTRADOS Y PROPOSICIÓN DE SOLUCIONES</a:t>
            </a:r>
            <a:endParaRPr/>
          </a:p>
        </p:txBody>
      </p:sp>
      <p:sp>
        <p:nvSpPr>
          <p:cNvPr id="224" name="Google Shape;224;p3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accent4"/>
              </a:buClr>
              <a:buSzPts val="1800"/>
              <a:buChar char="●"/>
            </a:pPr>
            <a:r>
              <a:rPr lang="es">
                <a:solidFill>
                  <a:schemeClr val="accent4"/>
                </a:solidFill>
              </a:rPr>
              <a:t>Compatibilidad de las </a:t>
            </a:r>
            <a:r>
              <a:rPr lang="es">
                <a:solidFill>
                  <a:schemeClr val="accent4"/>
                </a:solidFill>
              </a:rPr>
              <a:t>librerías</a:t>
            </a:r>
            <a:r>
              <a:rPr lang="es">
                <a:solidFill>
                  <a:schemeClr val="accent4"/>
                </a:solidFill>
              </a:rPr>
              <a:t> que hemos realizado en la versión inicial con las </a:t>
            </a:r>
            <a:r>
              <a:rPr lang="es">
                <a:solidFill>
                  <a:schemeClr val="accent4"/>
                </a:solidFill>
              </a:rPr>
              <a:t>imágenes</a:t>
            </a:r>
            <a:r>
              <a:rPr lang="es">
                <a:solidFill>
                  <a:schemeClr val="accent4"/>
                </a:solidFill>
              </a:rPr>
              <a:t> de AWS Lambda y AWS Glue</a:t>
            </a:r>
            <a:endParaRPr>
              <a:solidFill>
                <a:schemeClr val="accent4"/>
              </a:solidFill>
            </a:endParaRPr>
          </a:p>
          <a:p>
            <a:pPr indent="-342900" lvl="0" marL="457200" rtl="0" algn="l">
              <a:spcBef>
                <a:spcPts val="0"/>
              </a:spcBef>
              <a:spcAft>
                <a:spcPts val="0"/>
              </a:spcAft>
              <a:buClr>
                <a:schemeClr val="accent4"/>
              </a:buClr>
              <a:buSzPts val="1800"/>
              <a:buChar char="●"/>
            </a:pPr>
            <a:r>
              <a:rPr lang="es">
                <a:solidFill>
                  <a:schemeClr val="accent4"/>
                </a:solidFill>
              </a:rPr>
              <a:t>Curva de aprendizaje de los servicios de AWS</a:t>
            </a:r>
            <a:endParaRPr>
              <a:solidFill>
                <a:schemeClr val="accent4"/>
              </a:solidFill>
            </a:endParaRPr>
          </a:p>
          <a:p>
            <a:pPr indent="-342900" lvl="0" marL="457200" rtl="0" algn="l">
              <a:spcBef>
                <a:spcPts val="0"/>
              </a:spcBef>
              <a:spcAft>
                <a:spcPts val="0"/>
              </a:spcAft>
              <a:buClr>
                <a:schemeClr val="accent4"/>
              </a:buClr>
              <a:buSzPts val="1800"/>
              <a:buChar char="●"/>
            </a:pPr>
            <a:r>
              <a:rPr lang="es">
                <a:solidFill>
                  <a:schemeClr val="accent4"/>
                </a:solidFill>
              </a:rPr>
              <a:t>Costes elevados en los servicios más autogestionados y con configuración con menos curva de aprendizaje</a:t>
            </a:r>
            <a:endParaRPr>
              <a:solidFill>
                <a:schemeClr val="accent4"/>
              </a:solidFill>
            </a:endParaRPr>
          </a:p>
          <a:p>
            <a:pPr indent="-342900" lvl="0" marL="457200" rtl="0" algn="l">
              <a:spcBef>
                <a:spcPts val="0"/>
              </a:spcBef>
              <a:spcAft>
                <a:spcPts val="0"/>
              </a:spcAft>
              <a:buClr>
                <a:schemeClr val="dk1"/>
              </a:buClr>
              <a:buSzPts val="1800"/>
              <a:buChar char="●"/>
            </a:pPr>
            <a:r>
              <a:rPr lang="es">
                <a:solidFill>
                  <a:schemeClr val="dk1"/>
                </a:solidFill>
              </a:rPr>
              <a:t>Pretendemos tener una versión final totalmente en Cloud</a:t>
            </a:r>
            <a:endParaRPr>
              <a:solidFill>
                <a:schemeClr val="dk1"/>
              </a:solidFill>
            </a:endParaRPr>
          </a:p>
          <a:p>
            <a:pPr indent="-342900" lvl="0" marL="457200" rtl="0" algn="l">
              <a:spcBef>
                <a:spcPts val="0"/>
              </a:spcBef>
              <a:spcAft>
                <a:spcPts val="0"/>
              </a:spcAft>
              <a:buClr>
                <a:schemeClr val="dk1"/>
              </a:buClr>
              <a:buSzPts val="1800"/>
              <a:buChar char="●"/>
            </a:pPr>
            <a:r>
              <a:rPr lang="es">
                <a:solidFill>
                  <a:schemeClr val="dk1"/>
                </a:solidFill>
              </a:rPr>
              <a:t>Hemos aprendido más sobre la plataforma AWS</a:t>
            </a:r>
            <a:endParaRPr>
              <a:solidFill>
                <a:schemeClr val="dk1"/>
              </a:solidFill>
            </a:endParaRPr>
          </a:p>
          <a:p>
            <a:pPr indent="-342900" lvl="0" marL="457200" rtl="0" algn="l">
              <a:spcBef>
                <a:spcPts val="0"/>
              </a:spcBef>
              <a:spcAft>
                <a:spcPts val="0"/>
              </a:spcAft>
              <a:buClr>
                <a:schemeClr val="dk1"/>
              </a:buClr>
              <a:buSzPts val="1800"/>
              <a:buChar char="●"/>
            </a:pPr>
            <a:r>
              <a:rPr lang="es">
                <a:solidFill>
                  <a:schemeClr val="dk1"/>
                </a:solidFill>
              </a:rPr>
              <a:t>Encontraremos un equilibrio de costes, producción y escalabilidad</a:t>
            </a:r>
            <a:endParaRPr>
              <a:solidFill>
                <a:schemeClr val="dk1"/>
              </a:solidFill>
            </a:endParaRPr>
          </a:p>
          <a:p>
            <a:pPr indent="-342900" lvl="0" marL="457200" rtl="0" algn="l">
              <a:spcBef>
                <a:spcPts val="0"/>
              </a:spcBef>
              <a:spcAft>
                <a:spcPts val="0"/>
              </a:spcAft>
              <a:buClr>
                <a:schemeClr val="dk1"/>
              </a:buClr>
              <a:buSzPts val="1800"/>
              <a:buChar char="●"/>
            </a:pPr>
            <a:r>
              <a:rPr lang="es">
                <a:solidFill>
                  <a:schemeClr val="dk1"/>
                </a:solidFill>
              </a:rPr>
              <a:t>Limitaciones </a:t>
            </a:r>
            <a:r>
              <a:rPr lang="es">
                <a:solidFill>
                  <a:schemeClr val="dk1"/>
                </a:solidFill>
              </a:rPr>
              <a:t>técnicas</a:t>
            </a:r>
            <a:r>
              <a:rPr lang="es">
                <a:solidFill>
                  <a:schemeClr val="dk1"/>
                </a:solidFill>
              </a:rPr>
              <a:t> por motivos de seguridad y </a:t>
            </a:r>
            <a:br>
              <a:rPr lang="es">
                <a:solidFill>
                  <a:schemeClr val="dk1"/>
                </a:solidFill>
              </a:rPr>
            </a:br>
            <a:r>
              <a:rPr lang="es">
                <a:solidFill>
                  <a:schemeClr val="dk1"/>
                </a:solidFill>
              </a:rPr>
              <a:t>escalabilidad</a:t>
            </a:r>
            <a:r>
              <a:rPr lang="es">
                <a:solidFill>
                  <a:schemeClr val="dk1"/>
                </a:solidFill>
              </a:rPr>
              <a:t> (carga de </a:t>
            </a:r>
            <a:r>
              <a:rPr lang="es">
                <a:solidFill>
                  <a:schemeClr val="dk1"/>
                </a:solidFill>
              </a:rPr>
              <a:t>librerías, ...</a:t>
            </a:r>
            <a:r>
              <a:rPr lang="es">
                <a:solidFill>
                  <a:schemeClr val="dk1"/>
                </a:solidFill>
              </a:rPr>
              <a:t>)</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DESARROLLO DE MODELOS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154125" y="16585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MODELOS UTILIZADOS </a:t>
            </a:r>
            <a:r>
              <a:rPr lang="es" sz="1800">
                <a:solidFill>
                  <a:schemeClr val="dk2"/>
                </a:solidFill>
              </a:rPr>
              <a:t>              </a:t>
            </a:r>
            <a:endParaRPr/>
          </a:p>
        </p:txBody>
      </p:sp>
      <p:sp>
        <p:nvSpPr>
          <p:cNvPr id="235" name="Google Shape;235;p37"/>
          <p:cNvSpPr txBox="1"/>
          <p:nvPr>
            <p:ph idx="1" type="body"/>
          </p:nvPr>
        </p:nvSpPr>
        <p:spPr>
          <a:xfrm>
            <a:off x="378875" y="773650"/>
            <a:ext cx="6053100" cy="2188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El </a:t>
            </a:r>
            <a:r>
              <a:rPr lang="es"/>
              <a:t>análisis exploratorio lo hacemos con Lasso para quedarnos con las mejores variables, reducimos de 142 a 16 variables, teniendo en cuenta correlaciones y variables descartadas por Lasso.</a:t>
            </a:r>
            <a:endParaRPr/>
          </a:p>
        </p:txBody>
      </p:sp>
      <p:pic>
        <p:nvPicPr>
          <p:cNvPr id="236" name="Google Shape;236;p37"/>
          <p:cNvPicPr preferRelativeResize="0"/>
          <p:nvPr/>
        </p:nvPicPr>
        <p:blipFill>
          <a:blip r:embed="rId3">
            <a:alphaModFix/>
          </a:blip>
          <a:stretch>
            <a:fillRect/>
          </a:stretch>
        </p:blipFill>
        <p:spPr>
          <a:xfrm>
            <a:off x="6543500" y="846900"/>
            <a:ext cx="2511950" cy="2115426"/>
          </a:xfrm>
          <a:prstGeom prst="rect">
            <a:avLst/>
          </a:prstGeom>
          <a:noFill/>
          <a:ln>
            <a:noFill/>
          </a:ln>
        </p:spPr>
      </p:pic>
      <p:sp>
        <p:nvSpPr>
          <p:cNvPr id="237" name="Google Shape;237;p37"/>
          <p:cNvSpPr txBox="1"/>
          <p:nvPr>
            <p:ph idx="1" type="body"/>
          </p:nvPr>
        </p:nvSpPr>
        <p:spPr>
          <a:xfrm>
            <a:off x="534850" y="2581550"/>
            <a:ext cx="5745000" cy="2115300"/>
          </a:xfrm>
          <a:prstGeom prst="rect">
            <a:avLst/>
          </a:prstGeom>
        </p:spPr>
        <p:txBody>
          <a:bodyPr anchorCtr="0" anchor="t" bIns="91425" lIns="91425" spcFirstLastPara="1" rIns="91425" wrap="square" tIns="91425">
            <a:normAutofit fontScale="70000"/>
          </a:bodyPr>
          <a:lstStyle/>
          <a:p>
            <a:pPr indent="-308610" lvl="0" marL="457200" rtl="0" algn="l">
              <a:spcBef>
                <a:spcPts val="0"/>
              </a:spcBef>
              <a:spcAft>
                <a:spcPts val="0"/>
              </a:spcAft>
              <a:buSzPct val="72000"/>
              <a:buChar char="●"/>
            </a:pPr>
            <a:r>
              <a:rPr lang="es" sz="2500"/>
              <a:t>Una vez realizado el análisis exploratorio, para realizar el modelo predictivo hemos creado un pseudo auto ML con 1152 combinaciones de modelos diferentes con los datos de 1 día de entrenamiento para quedarnos con los 10 mejores y profundizar en ellos con los datos ya de 30 días.        </a:t>
            </a:r>
            <a:r>
              <a:rPr lang="es"/>
              <a:t>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83100" y="-472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MODELOS ML  </a:t>
            </a:r>
            <a:r>
              <a:rPr lang="es" sz="1800">
                <a:solidFill>
                  <a:schemeClr val="dk2"/>
                </a:solidFill>
              </a:rPr>
              <a:t>                        </a:t>
            </a:r>
            <a:endParaRPr/>
          </a:p>
        </p:txBody>
      </p:sp>
      <p:sp>
        <p:nvSpPr>
          <p:cNvPr id="243" name="Google Shape;243;p38"/>
          <p:cNvSpPr txBox="1"/>
          <p:nvPr>
            <p:ph idx="1" type="body"/>
          </p:nvPr>
        </p:nvSpPr>
        <p:spPr>
          <a:xfrm>
            <a:off x="311700" y="730450"/>
            <a:ext cx="2650500" cy="360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Regresión</a:t>
            </a:r>
            <a:r>
              <a:rPr lang="es"/>
              <a:t> Lineal Simple                         </a:t>
            </a:r>
            <a:endParaRPr/>
          </a:p>
        </p:txBody>
      </p:sp>
      <p:sp>
        <p:nvSpPr>
          <p:cNvPr id="244" name="Google Shape;244;p38"/>
          <p:cNvSpPr txBox="1"/>
          <p:nvPr>
            <p:ph idx="1" type="body"/>
          </p:nvPr>
        </p:nvSpPr>
        <p:spPr>
          <a:xfrm>
            <a:off x="3246750" y="736994"/>
            <a:ext cx="2650500" cy="360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latin typeface="Arial"/>
                <a:ea typeface="Arial"/>
                <a:cs typeface="Arial"/>
                <a:sym typeface="Arial"/>
              </a:rPr>
              <a:t>Random Forest Regresor</a:t>
            </a:r>
            <a:r>
              <a:rPr lang="es"/>
              <a:t>                      </a:t>
            </a:r>
            <a:endParaRPr/>
          </a:p>
        </p:txBody>
      </p:sp>
      <p:sp>
        <p:nvSpPr>
          <p:cNvPr id="245" name="Google Shape;245;p38"/>
          <p:cNvSpPr txBox="1"/>
          <p:nvPr>
            <p:ph idx="1" type="body"/>
          </p:nvPr>
        </p:nvSpPr>
        <p:spPr>
          <a:xfrm>
            <a:off x="6181800" y="737123"/>
            <a:ext cx="2650500" cy="3608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SVM Regresion</a:t>
            </a:r>
            <a:r>
              <a:rPr lang="es"/>
              <a:t>                         </a:t>
            </a:r>
            <a:endParaRPr/>
          </a:p>
        </p:txBody>
      </p:sp>
      <p:pic>
        <p:nvPicPr>
          <p:cNvPr id="246" name="Google Shape;246;p38"/>
          <p:cNvPicPr preferRelativeResize="0"/>
          <p:nvPr/>
        </p:nvPicPr>
        <p:blipFill>
          <a:blip r:embed="rId3">
            <a:alphaModFix/>
          </a:blip>
          <a:stretch>
            <a:fillRect/>
          </a:stretch>
        </p:blipFill>
        <p:spPr>
          <a:xfrm>
            <a:off x="6010224" y="1349275"/>
            <a:ext cx="2388000" cy="1966575"/>
          </a:xfrm>
          <a:prstGeom prst="rect">
            <a:avLst/>
          </a:prstGeom>
          <a:noFill/>
          <a:ln>
            <a:noFill/>
          </a:ln>
        </p:spPr>
      </p:pic>
      <p:sp>
        <p:nvSpPr>
          <p:cNvPr id="247" name="Google Shape;247;p38"/>
          <p:cNvSpPr txBox="1"/>
          <p:nvPr/>
        </p:nvSpPr>
        <p:spPr>
          <a:xfrm>
            <a:off x="6010225" y="3368125"/>
            <a:ext cx="24648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600">
                <a:latin typeface="Roboto"/>
                <a:ea typeface="Roboto"/>
                <a:cs typeface="Roboto"/>
                <a:sym typeface="Roboto"/>
              </a:rPr>
              <a:t>Resultados:</a:t>
            </a:r>
            <a:endParaRPr sz="600">
              <a:latin typeface="Roboto"/>
              <a:ea typeface="Roboto"/>
              <a:cs typeface="Roboto"/>
              <a:sym typeface="Roboto"/>
            </a:endParaRPr>
          </a:p>
          <a:p>
            <a:pPr indent="6477000" lvl="0" marL="0" rtl="0" algn="l">
              <a:lnSpc>
                <a:spcPct val="115000"/>
              </a:lnSpc>
              <a:spcBef>
                <a:spcPts val="0"/>
              </a:spcBef>
              <a:spcAft>
                <a:spcPts val="0"/>
              </a:spcAft>
              <a:buNone/>
            </a:pPr>
            <a:r>
              <a:rPr lang="es" sz="600">
                <a:solidFill>
                  <a:schemeClr val="dk2"/>
                </a:solidFill>
              </a:rPr>
              <a:t>LibSVM]TCU1_LinePowerConsumed_plus - avg: 0.18141208015067492, std: 0.2687277311067098</a:t>
            </a:r>
            <a:endParaRPr sz="600">
              <a:solidFill>
                <a:schemeClr val="dk2"/>
              </a:solidFill>
            </a:endParaRPr>
          </a:p>
          <a:p>
            <a:pPr indent="0" lvl="0" marL="0" rtl="0" algn="l">
              <a:lnSpc>
                <a:spcPct val="115000"/>
              </a:lnSpc>
              <a:spcBef>
                <a:spcPts val="0"/>
              </a:spcBef>
              <a:spcAft>
                <a:spcPts val="0"/>
              </a:spcAft>
              <a:buNone/>
            </a:pPr>
            <a:r>
              <a:rPr lang="es" sz="600">
                <a:solidFill>
                  <a:schemeClr val="dk2"/>
                </a:solidFill>
              </a:rPr>
              <a:t>Absolut Percent Difference - mean: 12883385774.44%, std: 42976344504.26%</a:t>
            </a:r>
            <a:endParaRPr sz="600">
              <a:solidFill>
                <a:schemeClr val="dk2"/>
              </a:solidFill>
            </a:endParaRPr>
          </a:p>
          <a:p>
            <a:pPr indent="0" lvl="0" marL="0" rtl="0" algn="l">
              <a:lnSpc>
                <a:spcPct val="115000"/>
              </a:lnSpc>
              <a:spcBef>
                <a:spcPts val="0"/>
              </a:spcBef>
              <a:spcAft>
                <a:spcPts val="0"/>
              </a:spcAft>
              <a:buNone/>
            </a:pPr>
            <a:r>
              <a:rPr lang="es" sz="600">
                <a:solidFill>
                  <a:schemeClr val="dk2"/>
                </a:solidFill>
              </a:rPr>
              <a:t>[LibSVM][LibSVM][LibSVM][LibSVM][LibSVM]CV Mean:  0.678314261657749</a:t>
            </a:r>
            <a:endParaRPr sz="600">
              <a:solidFill>
                <a:schemeClr val="dk2"/>
              </a:solidFill>
            </a:endParaRPr>
          </a:p>
          <a:p>
            <a:pPr indent="0" lvl="0" marL="0" rtl="0" algn="l">
              <a:lnSpc>
                <a:spcPct val="115000"/>
              </a:lnSpc>
              <a:spcBef>
                <a:spcPts val="0"/>
              </a:spcBef>
              <a:spcAft>
                <a:spcPts val="0"/>
              </a:spcAft>
              <a:buNone/>
            </a:pPr>
            <a:r>
              <a:rPr lang="es" sz="600">
                <a:solidFill>
                  <a:schemeClr val="dk2"/>
                </a:solidFill>
              </a:rPr>
              <a:t>STD:  0.029604703101647648</a:t>
            </a:r>
            <a:endParaRPr sz="600">
              <a:solidFill>
                <a:schemeClr val="dk2"/>
              </a:solidFill>
            </a:endParaRPr>
          </a:p>
          <a:p>
            <a:pPr indent="0" lvl="0" marL="0" rtl="0" algn="l">
              <a:spcBef>
                <a:spcPts val="0"/>
              </a:spcBef>
              <a:spcAft>
                <a:spcPts val="0"/>
              </a:spcAft>
              <a:buNone/>
            </a:pPr>
            <a:r>
              <a:t/>
            </a:r>
            <a:endParaRPr sz="600">
              <a:latin typeface="Roboto"/>
              <a:ea typeface="Roboto"/>
              <a:cs typeface="Roboto"/>
              <a:sym typeface="Roboto"/>
            </a:endParaRPr>
          </a:p>
          <a:p>
            <a:pPr indent="0" lvl="0" marL="0" rtl="0" algn="l">
              <a:spcBef>
                <a:spcPts val="0"/>
              </a:spcBef>
              <a:spcAft>
                <a:spcPts val="0"/>
              </a:spcAft>
              <a:buNone/>
            </a:pPr>
            <a:r>
              <a:rPr lang="es" sz="600">
                <a:latin typeface="Roboto"/>
                <a:ea typeface="Roboto"/>
                <a:cs typeface="Roboto"/>
                <a:sym typeface="Roboto"/>
              </a:rPr>
              <a:t>Parametros:</a:t>
            </a:r>
            <a:endParaRPr sz="600">
              <a:latin typeface="Roboto"/>
              <a:ea typeface="Roboto"/>
              <a:cs typeface="Roboto"/>
              <a:sym typeface="Roboto"/>
            </a:endParaRPr>
          </a:p>
          <a:p>
            <a:pPr indent="0" lvl="0" marL="0" rtl="0" algn="l">
              <a:spcBef>
                <a:spcPts val="0"/>
              </a:spcBef>
              <a:spcAft>
                <a:spcPts val="0"/>
              </a:spcAft>
              <a:buNone/>
            </a:pPr>
            <a:r>
              <a:rPr lang="es" sz="600">
                <a:solidFill>
                  <a:schemeClr val="dk2"/>
                </a:solidFill>
              </a:rPr>
              <a:t>{'kernel': 'poly', 'C': 5, 'coef0': 0.01, 'gamma': 'scale', 'degree': 3}</a:t>
            </a:r>
            <a:endParaRPr sz="600">
              <a:latin typeface="Roboto"/>
              <a:ea typeface="Roboto"/>
              <a:cs typeface="Roboto"/>
              <a:sym typeface="Roboto"/>
            </a:endParaRPr>
          </a:p>
        </p:txBody>
      </p:sp>
      <p:pic>
        <p:nvPicPr>
          <p:cNvPr id="248" name="Google Shape;248;p38"/>
          <p:cNvPicPr preferRelativeResize="0"/>
          <p:nvPr/>
        </p:nvPicPr>
        <p:blipFill>
          <a:blip r:embed="rId4">
            <a:alphaModFix/>
          </a:blip>
          <a:stretch>
            <a:fillRect/>
          </a:stretch>
        </p:blipFill>
        <p:spPr>
          <a:xfrm>
            <a:off x="3274272" y="1458500"/>
            <a:ext cx="2125799" cy="1748125"/>
          </a:xfrm>
          <a:prstGeom prst="rect">
            <a:avLst/>
          </a:prstGeom>
          <a:noFill/>
          <a:ln>
            <a:noFill/>
          </a:ln>
        </p:spPr>
      </p:pic>
      <p:sp>
        <p:nvSpPr>
          <p:cNvPr id="249" name="Google Shape;249;p38"/>
          <p:cNvSpPr txBox="1"/>
          <p:nvPr/>
        </p:nvSpPr>
        <p:spPr>
          <a:xfrm>
            <a:off x="3163900" y="3368125"/>
            <a:ext cx="2464800" cy="12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600">
                <a:solidFill>
                  <a:schemeClr val="dk2"/>
                </a:solidFill>
              </a:rPr>
              <a:t>Resultados:</a:t>
            </a:r>
            <a:endParaRPr sz="600">
              <a:solidFill>
                <a:schemeClr val="dk2"/>
              </a:solidFill>
            </a:endParaRPr>
          </a:p>
          <a:p>
            <a:pPr indent="6477000" lvl="0" marL="0" rtl="0" algn="l">
              <a:lnSpc>
                <a:spcPct val="115000"/>
              </a:lnSpc>
              <a:spcBef>
                <a:spcPts val="0"/>
              </a:spcBef>
              <a:spcAft>
                <a:spcPts val="0"/>
              </a:spcAft>
              <a:buNone/>
            </a:pPr>
            <a:r>
              <a:rPr lang="es" sz="600">
                <a:solidFill>
                  <a:schemeClr val="dk2"/>
                </a:solidFill>
              </a:rPr>
              <a:t>[</a:t>
            </a:r>
            <a:r>
              <a:rPr lang="es" sz="600">
                <a:solidFill>
                  <a:schemeClr val="dk2"/>
                </a:solidFill>
              </a:rPr>
              <a:t>TCU1_LinePowerConsumed_plus - avg: 0.18141208015067492, std: 0.2687277311067098</a:t>
            </a:r>
            <a:endParaRPr sz="600">
              <a:solidFill>
                <a:schemeClr val="dk2"/>
              </a:solidFill>
            </a:endParaRPr>
          </a:p>
          <a:p>
            <a:pPr indent="0" lvl="0" marL="0" rtl="0" algn="l">
              <a:lnSpc>
                <a:spcPct val="115000"/>
              </a:lnSpc>
              <a:spcBef>
                <a:spcPts val="0"/>
              </a:spcBef>
              <a:spcAft>
                <a:spcPts val="0"/>
              </a:spcAft>
              <a:buNone/>
            </a:pPr>
            <a:r>
              <a:rPr lang="es" sz="600">
                <a:solidFill>
                  <a:schemeClr val="dk2"/>
                </a:solidFill>
              </a:rPr>
              <a:t>CV Mean:  0.6558077812884114</a:t>
            </a:r>
            <a:endParaRPr sz="600">
              <a:solidFill>
                <a:schemeClr val="dk2"/>
              </a:solidFill>
            </a:endParaRPr>
          </a:p>
          <a:p>
            <a:pPr indent="0" lvl="0" marL="0" rtl="0" algn="l">
              <a:lnSpc>
                <a:spcPct val="115000"/>
              </a:lnSpc>
              <a:spcBef>
                <a:spcPts val="0"/>
              </a:spcBef>
              <a:spcAft>
                <a:spcPts val="0"/>
              </a:spcAft>
              <a:buNone/>
            </a:pPr>
            <a:r>
              <a:rPr lang="es" sz="600">
                <a:solidFill>
                  <a:schemeClr val="dk2"/>
                </a:solidFill>
              </a:rPr>
              <a:t>STD:  0.031110399842303346</a:t>
            </a:r>
            <a:endParaRPr sz="600">
              <a:solidFill>
                <a:schemeClr val="dk2"/>
              </a:solidFill>
            </a:endParaRPr>
          </a:p>
          <a:p>
            <a:pPr indent="0" lvl="0" marL="0" rtl="0" algn="l">
              <a:lnSpc>
                <a:spcPct val="115000"/>
              </a:lnSpc>
              <a:spcBef>
                <a:spcPts val="0"/>
              </a:spcBef>
              <a:spcAft>
                <a:spcPts val="0"/>
              </a:spcAft>
              <a:buNone/>
            </a:pPr>
            <a:r>
              <a:t/>
            </a:r>
            <a:endParaRPr sz="600">
              <a:solidFill>
                <a:schemeClr val="dk2"/>
              </a:solidFill>
            </a:endParaRPr>
          </a:p>
          <a:p>
            <a:pPr indent="0" lvl="0" marL="0" rtl="0" algn="l">
              <a:lnSpc>
                <a:spcPct val="115000"/>
              </a:lnSpc>
              <a:spcBef>
                <a:spcPts val="0"/>
              </a:spcBef>
              <a:spcAft>
                <a:spcPts val="0"/>
              </a:spcAft>
              <a:buNone/>
            </a:pPr>
            <a:r>
              <a:rPr lang="es" sz="600">
                <a:solidFill>
                  <a:schemeClr val="dk2"/>
                </a:solidFill>
              </a:rPr>
              <a:t>Parametros:</a:t>
            </a:r>
            <a:endParaRPr sz="600">
              <a:solidFill>
                <a:schemeClr val="dk2"/>
              </a:solidFill>
            </a:endParaRPr>
          </a:p>
          <a:p>
            <a:pPr indent="0" lvl="0" marL="0" rtl="0" algn="l">
              <a:spcBef>
                <a:spcPts val="0"/>
              </a:spcBef>
              <a:spcAft>
                <a:spcPts val="0"/>
              </a:spcAft>
              <a:buNone/>
            </a:pPr>
            <a:r>
              <a:rPr lang="es" sz="600">
                <a:solidFill>
                  <a:schemeClr val="dk2"/>
                </a:solidFill>
              </a:rPr>
              <a:t>{'max_depth': 5, 'min_samples_leaf': 100, 'n_estimators': 1000, 'min_samples_split': 2}</a:t>
            </a:r>
            <a:endParaRPr sz="600">
              <a:latin typeface="Roboto"/>
              <a:ea typeface="Roboto"/>
              <a:cs typeface="Roboto"/>
              <a:sym typeface="Roboto"/>
            </a:endParaRPr>
          </a:p>
        </p:txBody>
      </p:sp>
      <p:pic>
        <p:nvPicPr>
          <p:cNvPr id="250" name="Google Shape;250;p38"/>
          <p:cNvPicPr preferRelativeResize="0"/>
          <p:nvPr/>
        </p:nvPicPr>
        <p:blipFill>
          <a:blip r:embed="rId5">
            <a:alphaModFix/>
          </a:blip>
          <a:stretch>
            <a:fillRect/>
          </a:stretch>
        </p:blipFill>
        <p:spPr>
          <a:xfrm>
            <a:off x="759400" y="1543849"/>
            <a:ext cx="1904725" cy="1577426"/>
          </a:xfrm>
          <a:prstGeom prst="rect">
            <a:avLst/>
          </a:prstGeom>
          <a:noFill/>
          <a:ln>
            <a:noFill/>
          </a:ln>
        </p:spPr>
      </p:pic>
      <p:sp>
        <p:nvSpPr>
          <p:cNvPr id="251" name="Google Shape;251;p38"/>
          <p:cNvSpPr txBox="1"/>
          <p:nvPr/>
        </p:nvSpPr>
        <p:spPr>
          <a:xfrm>
            <a:off x="577150" y="3414175"/>
            <a:ext cx="2464800" cy="112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600">
                <a:solidFill>
                  <a:schemeClr val="dk2"/>
                </a:solidFill>
              </a:rPr>
              <a:t>Resultados:</a:t>
            </a:r>
            <a:endParaRPr sz="600">
              <a:solidFill>
                <a:schemeClr val="dk2"/>
              </a:solidFill>
            </a:endParaRPr>
          </a:p>
          <a:p>
            <a:pPr indent="0" lvl="0" marL="0" rtl="0" algn="l">
              <a:lnSpc>
                <a:spcPct val="115000"/>
              </a:lnSpc>
              <a:spcBef>
                <a:spcPts val="0"/>
              </a:spcBef>
              <a:spcAft>
                <a:spcPts val="0"/>
              </a:spcAft>
              <a:buNone/>
            </a:pPr>
            <a:r>
              <a:t/>
            </a:r>
            <a:endParaRPr sz="600">
              <a:solidFill>
                <a:schemeClr val="dk2"/>
              </a:solidFill>
            </a:endParaRPr>
          </a:p>
          <a:p>
            <a:pPr indent="0" lvl="0" marL="0" rtl="0" algn="l">
              <a:lnSpc>
                <a:spcPct val="115000"/>
              </a:lnSpc>
              <a:spcBef>
                <a:spcPts val="0"/>
              </a:spcBef>
              <a:spcAft>
                <a:spcPts val="0"/>
              </a:spcAft>
              <a:buNone/>
            </a:pPr>
            <a:r>
              <a:rPr lang="es" sz="600">
                <a:solidFill>
                  <a:schemeClr val="dk2"/>
                </a:solidFill>
              </a:rPr>
              <a:t>CU1_LinePowerConsumed_plus - avg: 0.18141208015067492, std: 0.2687277311067098</a:t>
            </a:r>
            <a:endParaRPr sz="600">
              <a:solidFill>
                <a:schemeClr val="dk2"/>
              </a:solidFill>
            </a:endParaRPr>
          </a:p>
          <a:p>
            <a:pPr indent="0" lvl="0" marL="0" rtl="0" algn="l">
              <a:lnSpc>
                <a:spcPct val="115000"/>
              </a:lnSpc>
              <a:spcBef>
                <a:spcPts val="0"/>
              </a:spcBef>
              <a:spcAft>
                <a:spcPts val="0"/>
              </a:spcAft>
              <a:buNone/>
            </a:pPr>
            <a:r>
              <a:rPr lang="es" sz="600">
                <a:solidFill>
                  <a:schemeClr val="dk2"/>
                </a:solidFill>
              </a:rPr>
              <a:t>Absolut Percent Difference - mean: 19985948587.15%, std: 66349244208.60%</a:t>
            </a:r>
            <a:endParaRPr sz="600">
              <a:solidFill>
                <a:schemeClr val="dk2"/>
              </a:solidFill>
            </a:endParaRPr>
          </a:p>
          <a:p>
            <a:pPr indent="0" lvl="0" marL="0" rtl="0" algn="l">
              <a:lnSpc>
                <a:spcPct val="115000"/>
              </a:lnSpc>
              <a:spcBef>
                <a:spcPts val="0"/>
              </a:spcBef>
              <a:spcAft>
                <a:spcPts val="0"/>
              </a:spcAft>
              <a:buNone/>
            </a:pPr>
            <a:r>
              <a:rPr lang="es" sz="600">
                <a:solidFill>
                  <a:schemeClr val="dk2"/>
                </a:solidFill>
              </a:rPr>
              <a:t>CV Mean:  0.4398759270703672</a:t>
            </a:r>
            <a:endParaRPr sz="600">
              <a:solidFill>
                <a:schemeClr val="dk2"/>
              </a:solidFill>
            </a:endParaRPr>
          </a:p>
          <a:p>
            <a:pPr indent="0" lvl="0" marL="0" rtl="0" algn="l">
              <a:lnSpc>
                <a:spcPct val="115000"/>
              </a:lnSpc>
              <a:spcBef>
                <a:spcPts val="0"/>
              </a:spcBef>
              <a:spcAft>
                <a:spcPts val="0"/>
              </a:spcAft>
              <a:buNone/>
            </a:pPr>
            <a:r>
              <a:rPr lang="es" sz="600">
                <a:solidFill>
                  <a:schemeClr val="dk2"/>
                </a:solidFill>
              </a:rPr>
              <a:t>STD:  0.017907293008055426</a:t>
            </a:r>
            <a:r>
              <a:rPr lang="es" sz="600">
                <a:solidFill>
                  <a:schemeClr val="dk2"/>
                </a:solidFill>
              </a:rPr>
              <a:t>[</a:t>
            </a:r>
            <a:endParaRPr sz="600">
              <a:solidFill>
                <a:schemeClr val="dk2"/>
              </a:solidFill>
            </a:endParaRPr>
          </a:p>
          <a:p>
            <a:pPr indent="0" lvl="0" marL="0" rtl="0" algn="l">
              <a:spcBef>
                <a:spcPts val="0"/>
              </a:spcBef>
              <a:spcAft>
                <a:spcPts val="0"/>
              </a:spcAft>
              <a:buNone/>
            </a:pPr>
            <a:r>
              <a:t/>
            </a:r>
            <a:endParaRPr sz="6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9"/>
          <p:cNvSpPr txBox="1"/>
          <p:nvPr>
            <p:ph type="title"/>
          </p:nvPr>
        </p:nvSpPr>
        <p:spPr>
          <a:xfrm>
            <a:off x="311700" y="1158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MODELO DL</a:t>
            </a:r>
            <a:endParaRPr/>
          </a:p>
        </p:txBody>
      </p:sp>
      <p:sp>
        <p:nvSpPr>
          <p:cNvPr id="257" name="Google Shape;257;p39"/>
          <p:cNvSpPr txBox="1"/>
          <p:nvPr>
            <p:ph idx="1" type="body"/>
          </p:nvPr>
        </p:nvSpPr>
        <p:spPr>
          <a:xfrm>
            <a:off x="311700" y="596875"/>
            <a:ext cx="2944800" cy="5190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s" sz="2061"/>
              <a:t>Algoritmos de Redes Neuronales</a:t>
            </a:r>
            <a:r>
              <a:rPr lang="es" sz="2061"/>
              <a:t> </a:t>
            </a:r>
            <a:r>
              <a:rPr lang="es" sz="1789"/>
              <a:t> </a:t>
            </a:r>
            <a:r>
              <a:rPr lang="es" sz="2189"/>
              <a:t>  </a:t>
            </a:r>
            <a:r>
              <a:rPr lang="es"/>
              <a:t>                     </a:t>
            </a:r>
            <a:endParaRPr/>
          </a:p>
        </p:txBody>
      </p:sp>
      <p:pic>
        <p:nvPicPr>
          <p:cNvPr id="258" name="Google Shape;258;p39"/>
          <p:cNvPicPr preferRelativeResize="0"/>
          <p:nvPr/>
        </p:nvPicPr>
        <p:blipFill>
          <a:blip r:embed="rId3">
            <a:alphaModFix/>
          </a:blip>
          <a:stretch>
            <a:fillRect/>
          </a:stretch>
        </p:blipFill>
        <p:spPr>
          <a:xfrm>
            <a:off x="311702" y="1405600"/>
            <a:ext cx="3939051" cy="1931876"/>
          </a:xfrm>
          <a:prstGeom prst="rect">
            <a:avLst/>
          </a:prstGeom>
          <a:noFill/>
          <a:ln>
            <a:noFill/>
          </a:ln>
        </p:spPr>
      </p:pic>
      <p:pic>
        <p:nvPicPr>
          <p:cNvPr id="259" name="Google Shape;259;p39"/>
          <p:cNvPicPr preferRelativeResize="0"/>
          <p:nvPr/>
        </p:nvPicPr>
        <p:blipFill>
          <a:blip r:embed="rId4">
            <a:alphaModFix/>
          </a:blip>
          <a:stretch>
            <a:fillRect/>
          </a:stretch>
        </p:blipFill>
        <p:spPr>
          <a:xfrm>
            <a:off x="426575" y="3337475"/>
            <a:ext cx="1845900" cy="1471250"/>
          </a:xfrm>
          <a:prstGeom prst="rect">
            <a:avLst/>
          </a:prstGeom>
          <a:noFill/>
          <a:ln>
            <a:noFill/>
          </a:ln>
        </p:spPr>
      </p:pic>
      <p:pic>
        <p:nvPicPr>
          <p:cNvPr id="260" name="Google Shape;260;p39"/>
          <p:cNvPicPr preferRelativeResize="0"/>
          <p:nvPr/>
        </p:nvPicPr>
        <p:blipFill>
          <a:blip r:embed="rId5">
            <a:alphaModFix/>
          </a:blip>
          <a:stretch>
            <a:fillRect/>
          </a:stretch>
        </p:blipFill>
        <p:spPr>
          <a:xfrm>
            <a:off x="5064374" y="1460025"/>
            <a:ext cx="3767924" cy="1823024"/>
          </a:xfrm>
          <a:prstGeom prst="rect">
            <a:avLst/>
          </a:prstGeom>
          <a:noFill/>
          <a:ln>
            <a:noFill/>
          </a:ln>
        </p:spPr>
      </p:pic>
      <p:sp>
        <p:nvSpPr>
          <p:cNvPr id="261" name="Google Shape;261;p39"/>
          <p:cNvSpPr txBox="1"/>
          <p:nvPr>
            <p:ph idx="1" type="body"/>
          </p:nvPr>
        </p:nvSpPr>
        <p:spPr>
          <a:xfrm>
            <a:off x="426575" y="1001200"/>
            <a:ext cx="1140900" cy="404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s" sz="1400"/>
              <a:t>Modelo TOP 1</a:t>
            </a:r>
            <a:r>
              <a:rPr lang="es"/>
              <a:t>                      </a:t>
            </a:r>
            <a:endParaRPr/>
          </a:p>
        </p:txBody>
      </p:sp>
      <p:pic>
        <p:nvPicPr>
          <p:cNvPr id="262" name="Google Shape;262;p39"/>
          <p:cNvPicPr preferRelativeResize="0"/>
          <p:nvPr/>
        </p:nvPicPr>
        <p:blipFill>
          <a:blip r:embed="rId6">
            <a:alphaModFix/>
          </a:blip>
          <a:stretch>
            <a:fillRect/>
          </a:stretch>
        </p:blipFill>
        <p:spPr>
          <a:xfrm>
            <a:off x="5250375" y="3337475"/>
            <a:ext cx="1957975" cy="1471250"/>
          </a:xfrm>
          <a:prstGeom prst="rect">
            <a:avLst/>
          </a:prstGeom>
          <a:noFill/>
          <a:ln>
            <a:noFill/>
          </a:ln>
        </p:spPr>
      </p:pic>
      <p:sp>
        <p:nvSpPr>
          <p:cNvPr id="263" name="Google Shape;263;p39"/>
          <p:cNvSpPr txBox="1"/>
          <p:nvPr>
            <p:ph idx="1" type="body"/>
          </p:nvPr>
        </p:nvSpPr>
        <p:spPr>
          <a:xfrm>
            <a:off x="5196975" y="1001200"/>
            <a:ext cx="1140900" cy="404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1200"/>
              </a:spcAft>
              <a:buNone/>
            </a:pPr>
            <a:r>
              <a:rPr lang="es" sz="1400"/>
              <a:t>Modelo TOP 2</a:t>
            </a:r>
            <a:r>
              <a:rPr lang="es"/>
              <a:t>                      </a:t>
            </a:r>
            <a:endParaRPr/>
          </a:p>
        </p:txBody>
      </p:sp>
      <p:pic>
        <p:nvPicPr>
          <p:cNvPr id="264" name="Google Shape;264;p39"/>
          <p:cNvPicPr preferRelativeResize="0"/>
          <p:nvPr/>
        </p:nvPicPr>
        <p:blipFill>
          <a:blip r:embed="rId7">
            <a:alphaModFix/>
          </a:blip>
          <a:stretch>
            <a:fillRect/>
          </a:stretch>
        </p:blipFill>
        <p:spPr>
          <a:xfrm>
            <a:off x="2374400" y="3337475"/>
            <a:ext cx="1783677" cy="1471250"/>
          </a:xfrm>
          <a:prstGeom prst="rect">
            <a:avLst/>
          </a:prstGeom>
          <a:noFill/>
          <a:ln>
            <a:noFill/>
          </a:ln>
        </p:spPr>
      </p:pic>
      <p:pic>
        <p:nvPicPr>
          <p:cNvPr id="265" name="Google Shape;265;p39"/>
          <p:cNvPicPr preferRelativeResize="0"/>
          <p:nvPr/>
        </p:nvPicPr>
        <p:blipFill>
          <a:blip r:embed="rId8">
            <a:alphaModFix/>
          </a:blip>
          <a:stretch>
            <a:fillRect/>
          </a:stretch>
        </p:blipFill>
        <p:spPr>
          <a:xfrm>
            <a:off x="7271300" y="3337475"/>
            <a:ext cx="1655275" cy="14164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PRESENTACIÓN DE RESULTADOS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CAPTURA DE LA APLICACIÓN WEB</a:t>
            </a:r>
            <a:endParaRPr/>
          </a:p>
        </p:txBody>
      </p:sp>
      <p:sp>
        <p:nvSpPr>
          <p:cNvPr id="276" name="Google Shape;276;p41"/>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7" name="Google Shape;277;p41"/>
          <p:cNvPicPr preferRelativeResize="0"/>
          <p:nvPr/>
        </p:nvPicPr>
        <p:blipFill>
          <a:blip r:embed="rId3">
            <a:alphaModFix/>
          </a:blip>
          <a:stretch>
            <a:fillRect/>
          </a:stretch>
        </p:blipFill>
        <p:spPr>
          <a:xfrm>
            <a:off x="0" y="1133231"/>
            <a:ext cx="9143999" cy="287703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PRESENTACIÓN DE PROBLEMA</a:t>
            </a:r>
            <a:endParaRPr/>
          </a:p>
        </p:txBody>
      </p:sp>
      <p:sp>
        <p:nvSpPr>
          <p:cNvPr id="98" name="Google Shape;98;p15"/>
          <p:cNvSpPr txBox="1"/>
          <p:nvPr>
            <p:ph idx="1" type="body"/>
          </p:nvPr>
        </p:nvSpPr>
        <p:spPr>
          <a:xfrm>
            <a:off x="311700" y="1017800"/>
            <a:ext cx="8520600" cy="32058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Cada tren consta de 4 unidades motoras (TCU) que a su vez funcionan como generadores y unidades de recuperación de energía en frenada.</a:t>
            </a:r>
            <a:br>
              <a:rPr lang="es"/>
            </a:br>
            <a:endParaRPr/>
          </a:p>
          <a:p>
            <a:pPr indent="-342900" lvl="0" marL="457200" rtl="0" algn="l">
              <a:spcBef>
                <a:spcPts val="0"/>
              </a:spcBef>
              <a:spcAft>
                <a:spcPts val="0"/>
              </a:spcAft>
              <a:buSzPts val="1800"/>
              <a:buChar char="●"/>
            </a:pPr>
            <a:r>
              <a:rPr lang="es"/>
              <a:t>Estos trenes, entre otras variables, miden la potencia eléctrica que en cada instante está consumiendo, generando o disipando cada una de las 4 TCU.</a:t>
            </a:r>
            <a:br>
              <a:rPr lang="es"/>
            </a:br>
            <a:endParaRPr/>
          </a:p>
          <a:p>
            <a:pPr indent="-342900" lvl="0" marL="457200" rtl="0" algn="l">
              <a:spcBef>
                <a:spcPts val="0"/>
              </a:spcBef>
              <a:spcAft>
                <a:spcPts val="0"/>
              </a:spcAft>
              <a:buSzPts val="1800"/>
              <a:buChar char="●"/>
            </a:pPr>
            <a:r>
              <a:rPr lang="es"/>
              <a:t>Tenemos mediciones de velocidad de los ejes, voltajes, potencias, velocidad de tren, modo de conducción, etc… Proporcionados por CAF.</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CAPTURA DE LA APLICACIÓN WEB</a:t>
            </a:r>
            <a:endParaRPr/>
          </a:p>
        </p:txBody>
      </p:sp>
      <p:sp>
        <p:nvSpPr>
          <p:cNvPr id="283" name="Google Shape;283;p42"/>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4" name="Google Shape;284;p42"/>
          <p:cNvPicPr preferRelativeResize="0"/>
          <p:nvPr/>
        </p:nvPicPr>
        <p:blipFill>
          <a:blip r:embed="rId3">
            <a:alphaModFix/>
          </a:blip>
          <a:stretch>
            <a:fillRect/>
          </a:stretch>
        </p:blipFill>
        <p:spPr>
          <a:xfrm>
            <a:off x="0" y="1035750"/>
            <a:ext cx="9144000" cy="3072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CAPTURA DE LA APLICACIÓN WEB</a:t>
            </a:r>
            <a:endParaRPr/>
          </a:p>
        </p:txBody>
      </p:sp>
      <p:sp>
        <p:nvSpPr>
          <p:cNvPr id="290" name="Google Shape;290;p43"/>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43"/>
          <p:cNvPicPr preferRelativeResize="0"/>
          <p:nvPr/>
        </p:nvPicPr>
        <p:blipFill>
          <a:blip r:embed="rId3">
            <a:alphaModFix/>
          </a:blip>
          <a:stretch>
            <a:fillRect/>
          </a:stretch>
        </p:blipFill>
        <p:spPr>
          <a:xfrm>
            <a:off x="0" y="-25050"/>
            <a:ext cx="9144000" cy="3974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CONCLUSIONES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PLANTEAMIENTOS INICIALES NO VÁLIDOS</a:t>
            </a:r>
            <a:endParaRPr/>
          </a:p>
        </p:txBody>
      </p:sp>
      <p:sp>
        <p:nvSpPr>
          <p:cNvPr id="302" name="Google Shape;302;p45"/>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Hacer una media de las 4 TCU para reducir variables objetivo</a:t>
            </a:r>
            <a:endParaRPr/>
          </a:p>
          <a:p>
            <a:pPr indent="-317500" lvl="1" marL="914400" rtl="0" algn="l">
              <a:spcBef>
                <a:spcPts val="0"/>
              </a:spcBef>
              <a:spcAft>
                <a:spcPts val="0"/>
              </a:spcAft>
              <a:buSzPts val="1400"/>
              <a:buChar char="○"/>
            </a:pPr>
            <a:r>
              <a:rPr lang="es"/>
              <a:t>Introduce distorsión al modelo</a:t>
            </a:r>
            <a:endParaRPr/>
          </a:p>
          <a:p>
            <a:pPr indent="-317500" lvl="1" marL="914400" rtl="0" algn="l">
              <a:spcBef>
                <a:spcPts val="0"/>
              </a:spcBef>
              <a:spcAft>
                <a:spcPts val="0"/>
              </a:spcAft>
              <a:buSzPts val="1400"/>
              <a:buChar char="○"/>
            </a:pPr>
            <a:r>
              <a:rPr lang="es"/>
              <a:t>No siempre funcionan a la vez</a:t>
            </a:r>
            <a:endParaRPr/>
          </a:p>
          <a:p>
            <a:pPr indent="-317500" lvl="1" marL="914400" rtl="0" algn="l">
              <a:spcBef>
                <a:spcPts val="0"/>
              </a:spcBef>
              <a:spcAft>
                <a:spcPts val="0"/>
              </a:spcAft>
              <a:buSzPts val="1400"/>
              <a:buChar char="○"/>
            </a:pPr>
            <a:r>
              <a:rPr lang="es"/>
              <a:t>Pérdida significativa de precisión</a:t>
            </a:r>
            <a:endParaRPr/>
          </a:p>
          <a:p>
            <a:pPr indent="0" lvl="0" marL="914400" rtl="0" algn="l">
              <a:spcBef>
                <a:spcPts val="1200"/>
              </a:spcBef>
              <a:spcAft>
                <a:spcPts val="0"/>
              </a:spcAft>
              <a:buNone/>
            </a:pPr>
            <a:r>
              <a:t/>
            </a:r>
            <a:endParaRPr/>
          </a:p>
          <a:p>
            <a:pPr indent="0" lvl="0" marL="457200" rtl="0" algn="l">
              <a:spcBef>
                <a:spcPts val="1200"/>
              </a:spcBef>
              <a:spcAft>
                <a:spcPts val="120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SOBRE LOS DATOS Y EL MODELO</a:t>
            </a:r>
            <a:endParaRPr/>
          </a:p>
        </p:txBody>
      </p:sp>
      <p:sp>
        <p:nvSpPr>
          <p:cNvPr id="308" name="Google Shape;308;p4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Deberíamos haber acotado en principio para un único tren, y una única TCU.</a:t>
            </a:r>
            <a:endParaRPr/>
          </a:p>
          <a:p>
            <a:pPr indent="-342900" lvl="0" marL="457200" rtl="0" algn="l">
              <a:spcBef>
                <a:spcPts val="0"/>
              </a:spcBef>
              <a:spcAft>
                <a:spcPts val="0"/>
              </a:spcAft>
              <a:buSzPts val="1800"/>
              <a:buChar char="●"/>
            </a:pPr>
            <a:r>
              <a:rPr lang="es"/>
              <a:t>Falta de datos dinámicos del tren (frenado y aceleración como si/no)</a:t>
            </a:r>
            <a:endParaRPr/>
          </a:p>
          <a:p>
            <a:pPr indent="-342900" lvl="0" marL="457200" rtl="0" algn="l">
              <a:spcBef>
                <a:spcPts val="0"/>
              </a:spcBef>
              <a:spcAft>
                <a:spcPts val="0"/>
              </a:spcAft>
              <a:buSzPts val="1800"/>
              <a:buChar char="●"/>
            </a:pPr>
            <a:r>
              <a:rPr lang="es"/>
              <a:t>Los objetivos a predecir requieren de un modelo complejo bien entrenado para obtener resultados fiables, dado que el tren no siempre actúa bajo las mismas circunstancias (margen de error elevado del modelo)</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LESSONS LEARNED</a:t>
            </a:r>
            <a:endParaRPr/>
          </a:p>
        </p:txBody>
      </p:sp>
      <p:sp>
        <p:nvSpPr>
          <p:cNvPr id="314" name="Google Shape;314;p4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Preparar una versión beta de producto lo antes posible para detectar errores de compatibilidad / integración.</a:t>
            </a:r>
            <a:endParaRPr/>
          </a:p>
          <a:p>
            <a:pPr indent="-342900" lvl="0" marL="457200" rtl="0" algn="l">
              <a:spcBef>
                <a:spcPts val="0"/>
              </a:spcBef>
              <a:spcAft>
                <a:spcPts val="0"/>
              </a:spcAft>
              <a:buSzPts val="1800"/>
              <a:buChar char="●"/>
            </a:pPr>
            <a:r>
              <a:rPr lang="es"/>
              <a:t>Dividir en subsistemas para generar modelos fiables con menos carga computacional y analizar mejor resultados obtenidos (ruido)</a:t>
            </a:r>
            <a:endParaRPr/>
          </a:p>
          <a:p>
            <a:pPr indent="-342900" lvl="0" marL="457200" rtl="0" algn="l">
              <a:spcBef>
                <a:spcPts val="0"/>
              </a:spcBef>
              <a:spcAft>
                <a:spcPts val="0"/>
              </a:spcAft>
              <a:buSzPts val="1800"/>
              <a:buChar char="●"/>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OBJETIVO DEL PROYECTO</a:t>
            </a:r>
            <a:endParaRPr/>
          </a:p>
        </p:txBody>
      </p:sp>
      <p:sp>
        <p:nvSpPr>
          <p:cNvPr id="104" name="Google Shape;104;p16"/>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El objetivo del proyecto es generar un modelo que “prediga” las potencias en cada TCU, y dispare una alarma en el momento en que una de ellas no funcione correctamente, para evitar averías mayores</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REQUISITOS</a:t>
            </a:r>
            <a:r>
              <a:rPr lang="es"/>
              <a:t> DEL PROYECTO</a:t>
            </a:r>
            <a:endParaRPr/>
          </a:p>
        </p:txBody>
      </p:sp>
      <p:sp>
        <p:nvSpPr>
          <p:cNvPr id="110" name="Google Shape;110;p17"/>
          <p:cNvSpPr txBox="1"/>
          <p:nvPr>
            <p:ph idx="1" type="body"/>
          </p:nvPr>
        </p:nvSpPr>
        <p:spPr>
          <a:xfrm>
            <a:off x="311700" y="1229875"/>
            <a:ext cx="8520600" cy="333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s"/>
              <a:t>El procesado de datos se realiza en batch, suponiendo un volcado diario de datos desde el tren hacia el DataLake</a:t>
            </a:r>
            <a:br>
              <a:rPr lang="es"/>
            </a:br>
            <a:endParaRPr/>
          </a:p>
          <a:p>
            <a:pPr indent="-342900" lvl="0" marL="457200" rtl="0" algn="l">
              <a:spcBef>
                <a:spcPts val="0"/>
              </a:spcBef>
              <a:spcAft>
                <a:spcPts val="0"/>
              </a:spcAft>
              <a:buSzPts val="1800"/>
              <a:buChar char="●"/>
            </a:pPr>
            <a:r>
              <a:rPr lang="es"/>
              <a:t>Nos planteamos como objetivo una aplicación web en la que se pueda visualizar el tren, con sus 4 TCU</a:t>
            </a:r>
            <a:br>
              <a:rPr lang="es"/>
            </a:br>
            <a:endParaRPr/>
          </a:p>
          <a:p>
            <a:pPr indent="-342900" lvl="0" marL="457200" rtl="0" algn="l">
              <a:spcBef>
                <a:spcPts val="0"/>
              </a:spcBef>
              <a:spcAft>
                <a:spcPts val="0"/>
              </a:spcAft>
              <a:buSzPts val="1800"/>
              <a:buChar char="●"/>
            </a:pPr>
            <a:r>
              <a:rPr lang="es"/>
              <a:t>En esta aplicación podemos filtrar por día y por tren, de tal manera que ofrezca una visualización sencilla del funcionamiento del tren y permita detectar errores en funcionamiento</a:t>
            </a:r>
            <a:endParaRPr/>
          </a:p>
          <a:p>
            <a:pPr indent="0" lvl="0" marL="0" rtl="0" algn="l">
              <a:spcBef>
                <a:spcPts val="1200"/>
              </a:spcBef>
              <a:spcAft>
                <a:spcPts val="12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PROPUESTA PRODUCTO MINIMO VIABLE</a:t>
            </a:r>
            <a:endParaRPr/>
          </a:p>
        </p:txBody>
      </p:sp>
      <p:pic>
        <p:nvPicPr>
          <p:cNvPr id="116" name="Google Shape;116;p18"/>
          <p:cNvPicPr preferRelativeResize="0"/>
          <p:nvPr/>
        </p:nvPicPr>
        <p:blipFill>
          <a:blip r:embed="rId3">
            <a:alphaModFix/>
          </a:blip>
          <a:stretch>
            <a:fillRect/>
          </a:stretch>
        </p:blipFill>
        <p:spPr>
          <a:xfrm>
            <a:off x="1682137" y="899125"/>
            <a:ext cx="5779726" cy="4111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Exploración Inicial de Datos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ORIGEN DE LOS DATOS</a:t>
            </a:r>
            <a:endParaRPr/>
          </a:p>
        </p:txBody>
      </p:sp>
      <p:sp>
        <p:nvSpPr>
          <p:cNvPr id="127" name="Google Shape;127;p20"/>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Proporcionados por CAF. 90 días de trayectos de varios trenes (UT)</a:t>
            </a:r>
            <a:endParaRPr/>
          </a:p>
          <a:p>
            <a:pPr indent="-317500" lvl="1" marL="914400" rtl="0" algn="l">
              <a:spcBef>
                <a:spcPts val="0"/>
              </a:spcBef>
              <a:spcAft>
                <a:spcPts val="0"/>
              </a:spcAft>
              <a:buSzPts val="1400"/>
              <a:buChar char="○"/>
            </a:pPr>
            <a:r>
              <a:rPr lang="es"/>
              <a:t>Variables objetivo: LinePowerConsumed, LinePowerReturned, LinePowerDissipated</a:t>
            </a:r>
            <a:endParaRPr/>
          </a:p>
          <a:p>
            <a:pPr indent="-317500" lvl="1" marL="914400" rtl="0" algn="l">
              <a:spcBef>
                <a:spcPts val="0"/>
              </a:spcBef>
              <a:spcAft>
                <a:spcPts val="0"/>
              </a:spcAft>
              <a:buSzPts val="1400"/>
              <a:buChar char="○"/>
            </a:pPr>
            <a:r>
              <a:rPr lang="es"/>
              <a:t>Datos de voltaje del tren</a:t>
            </a:r>
            <a:endParaRPr/>
          </a:p>
          <a:p>
            <a:pPr indent="-317500" lvl="1" marL="914400" rtl="0" algn="l">
              <a:spcBef>
                <a:spcPts val="0"/>
              </a:spcBef>
              <a:spcAft>
                <a:spcPts val="0"/>
              </a:spcAft>
              <a:buSzPts val="1400"/>
              <a:buChar char="○"/>
            </a:pPr>
            <a:r>
              <a:rPr lang="es"/>
              <a:t>Velocidades de avance y rotación</a:t>
            </a:r>
            <a:endParaRPr/>
          </a:p>
          <a:p>
            <a:pPr indent="-317500" lvl="1" marL="914400" rtl="0" algn="l">
              <a:spcBef>
                <a:spcPts val="0"/>
              </a:spcBef>
              <a:spcAft>
                <a:spcPts val="0"/>
              </a:spcAft>
              <a:buSzPts val="1400"/>
              <a:buChar char="○"/>
            </a:pPr>
            <a:r>
              <a:rPr lang="es"/>
              <a:t>Posiciones GPS</a:t>
            </a:r>
            <a:endParaRPr/>
          </a:p>
          <a:p>
            <a:pPr indent="-317500" lvl="1" marL="914400" rtl="0" algn="l">
              <a:spcBef>
                <a:spcPts val="0"/>
              </a:spcBef>
              <a:spcAft>
                <a:spcPts val="0"/>
              </a:spcAft>
              <a:buSzPts val="1400"/>
              <a:buChar char="○"/>
            </a:pPr>
            <a:r>
              <a:rPr lang="es"/>
              <a:t>Variables de control del tren</a:t>
            </a:r>
            <a:endParaRPr/>
          </a:p>
          <a:p>
            <a:pPr indent="-342900" lvl="0" marL="457200" rtl="0" algn="l">
              <a:spcBef>
                <a:spcPts val="0"/>
              </a:spcBef>
              <a:spcAft>
                <a:spcPts val="0"/>
              </a:spcAft>
              <a:buSzPts val="1800"/>
              <a:buChar char="●"/>
            </a:pPr>
            <a:r>
              <a:rPr lang="es"/>
              <a:t>Datos meteorológicos, obtenidos de fuente externa</a:t>
            </a:r>
            <a:endParaRPr/>
          </a:p>
          <a:p>
            <a:pPr indent="-317500" lvl="1" marL="914400" rtl="0" algn="l">
              <a:spcBef>
                <a:spcPts val="0"/>
              </a:spcBef>
              <a:spcAft>
                <a:spcPts val="0"/>
              </a:spcAft>
              <a:buSzPts val="1400"/>
              <a:buChar char="○"/>
            </a:pPr>
            <a:r>
              <a:rPr lang="es"/>
              <a:t>El objetivo de estos datos es tener en cuenta el posible impacto de viento / lluvia en la frenada o aceleración del tren, y por tanto en la energía consumida y recuperada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1726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CARGA DE DATOS </a:t>
            </a:r>
            <a:r>
              <a:rPr lang="es"/>
              <a:t>-</a:t>
            </a:r>
            <a:r>
              <a:rPr lang="es"/>
              <a:t> AWS</a:t>
            </a:r>
            <a:endParaRPr/>
          </a:p>
        </p:txBody>
      </p:sp>
      <p:pic>
        <p:nvPicPr>
          <p:cNvPr id="133" name="Google Shape;133;p21"/>
          <p:cNvPicPr preferRelativeResize="0"/>
          <p:nvPr/>
        </p:nvPicPr>
        <p:blipFill>
          <a:blip r:embed="rId3">
            <a:alphaModFix/>
          </a:blip>
          <a:stretch>
            <a:fillRect/>
          </a:stretch>
        </p:blipFill>
        <p:spPr>
          <a:xfrm>
            <a:off x="311700" y="715200"/>
            <a:ext cx="5623101" cy="2034825"/>
          </a:xfrm>
          <a:prstGeom prst="rect">
            <a:avLst/>
          </a:prstGeom>
          <a:noFill/>
          <a:ln>
            <a:noFill/>
          </a:ln>
        </p:spPr>
      </p:pic>
      <p:pic>
        <p:nvPicPr>
          <p:cNvPr id="134" name="Google Shape;134;p21"/>
          <p:cNvPicPr preferRelativeResize="0"/>
          <p:nvPr/>
        </p:nvPicPr>
        <p:blipFill>
          <a:blip r:embed="rId4">
            <a:alphaModFix/>
          </a:blip>
          <a:stretch>
            <a:fillRect/>
          </a:stretch>
        </p:blipFill>
        <p:spPr>
          <a:xfrm>
            <a:off x="311700" y="2750025"/>
            <a:ext cx="5623129" cy="20348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